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handoutMasterIdLst>
    <p:handoutMasterId r:id="rId21"/>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2787"/>
    <p:restoredTop sz="90929"/>
  </p:normalViewPr>
  <p:slideViewPr>
    <p:cSldViewPr>
      <p:cViewPr varScale="1">
        <p:scale>
          <a:sx n="85" d="100"/>
          <a:sy n="85" d="100"/>
        </p:scale>
        <p:origin x="-98" y="-1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6400800" y="8750300"/>
            <a:ext cx="387350" cy="301625"/>
          </a:xfrm>
          <a:prstGeom prst="rect">
            <a:avLst/>
          </a:prstGeom>
          <a:noFill/>
          <a:ln w="12700">
            <a:noFill/>
            <a:miter lim="800000"/>
            <a:headEnd/>
            <a:tailEnd/>
          </a:ln>
          <a:effectLst/>
        </p:spPr>
        <p:txBody>
          <a:bodyPr wrap="none" lIns="90488" tIns="44450" rIns="90488" bIns="44450" anchor="ctr">
            <a:spAutoFit/>
          </a:bodyPr>
          <a:lstStyle/>
          <a:p>
            <a:pPr algn="r"/>
            <a:fld id="{675ABA07-234F-4A3E-80ED-A7DF8A941DA0}" type="slidenum">
              <a:rPr lang="en-US" sz="1400"/>
              <a:pPr algn="r"/>
              <a:t>‹#›</a:t>
            </a:fld>
            <a:endParaRPr lang="en-US" sz="140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14400" y="4343400"/>
            <a:ext cx="502920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Click to edit Master notes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1" name="Rectangle 3"/>
          <p:cNvSpPr>
            <a:spLocks noChangeArrowheads="1" noTextEdit="1"/>
          </p:cNvSpPr>
          <p:nvPr>
            <p:ph type="sldImg" idx="2"/>
          </p:nvPr>
        </p:nvSpPr>
        <p:spPr bwMode="auto">
          <a:xfrm>
            <a:off x="1149350" y="692150"/>
            <a:ext cx="4559300" cy="3416300"/>
          </a:xfrm>
          <a:prstGeom prst="rect">
            <a:avLst/>
          </a:prstGeom>
          <a:noFill/>
          <a:ln w="12700">
            <a:solidFill>
              <a:schemeClr val="tx1"/>
            </a:solidFill>
            <a:miter lim="800000"/>
            <a:headEnd/>
            <a:tailEnd/>
          </a:ln>
          <a:effectLst/>
        </p:spPr>
      </p:sp>
      <p:sp>
        <p:nvSpPr>
          <p:cNvPr id="2052" name="Rectangle 4"/>
          <p:cNvSpPr>
            <a:spLocks noChangeArrowheads="1"/>
          </p:cNvSpPr>
          <p:nvPr/>
        </p:nvSpPr>
        <p:spPr bwMode="auto">
          <a:xfrm>
            <a:off x="6400800" y="8750300"/>
            <a:ext cx="387350" cy="301625"/>
          </a:xfrm>
          <a:prstGeom prst="rect">
            <a:avLst/>
          </a:prstGeom>
          <a:noFill/>
          <a:ln w="12700">
            <a:noFill/>
            <a:miter lim="800000"/>
            <a:headEnd/>
            <a:tailEnd/>
          </a:ln>
          <a:effectLst/>
        </p:spPr>
        <p:txBody>
          <a:bodyPr wrap="none" lIns="90488" tIns="44450" rIns="90488" bIns="44450" anchor="ctr">
            <a:spAutoFit/>
          </a:bodyPr>
          <a:lstStyle/>
          <a:p>
            <a:pPr algn="r"/>
            <a:fld id="{797B20AF-E5D1-4DFE-879B-0FD7A3DE53E8}" type="slidenum">
              <a:rPr lang="en-US" sz="1400"/>
              <a:pPr algn="r"/>
              <a:t>‹#›</a:t>
            </a:fld>
            <a:endParaRPr lang="en-US" sz="140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body" idx="1"/>
          </p:nvPr>
        </p:nvSpPr>
        <p:spPr>
          <a:noFill/>
          <a:ln/>
        </p:spPr>
        <p:txBody>
          <a:bodyPr/>
          <a:lstStyle/>
          <a:p>
            <a:pPr marL="342900" indent="-342900"/>
            <a:r>
              <a:rPr lang="en-US"/>
              <a:t>Objectives:</a:t>
            </a:r>
          </a:p>
          <a:p>
            <a:pPr marL="342900" indent="-342900"/>
            <a:endParaRPr lang="en-US"/>
          </a:p>
          <a:p>
            <a:pPr marL="342900" indent="-342900">
              <a:buFontTx/>
              <a:buChar char="•"/>
            </a:pPr>
            <a:r>
              <a:rPr lang="en-US"/>
              <a:t>Understand the importance of proper and thorough preparation</a:t>
            </a:r>
          </a:p>
          <a:p>
            <a:pPr marL="342900" indent="-342900">
              <a:buFontTx/>
              <a:buChar char="•"/>
            </a:pPr>
            <a:r>
              <a:rPr lang="en-US"/>
              <a:t>Review the types and goals of inspections</a:t>
            </a:r>
          </a:p>
          <a:p>
            <a:pPr marL="342900" indent="-342900">
              <a:buFontTx/>
              <a:buChar char="•"/>
            </a:pPr>
            <a:r>
              <a:rPr lang="en-US"/>
              <a:t>Discus inspection scope</a:t>
            </a:r>
          </a:p>
          <a:p>
            <a:pPr marL="342900" indent="-342900">
              <a:buFontTx/>
              <a:buChar char="•"/>
            </a:pPr>
            <a:r>
              <a:rPr lang="en-US"/>
              <a:t>Discuss preparation activities</a:t>
            </a:r>
          </a:p>
          <a:p>
            <a:pPr marL="342900" indent="-342900">
              <a:buFontTx/>
              <a:buChar char="•"/>
            </a:pPr>
            <a:r>
              <a:rPr lang="en-US"/>
              <a:t>Review different helping aids and equipment  </a:t>
            </a:r>
          </a:p>
          <a:p>
            <a:pPr marL="342900" indent="-342900">
              <a:buFontTx/>
              <a:buChar char="•"/>
            </a:pPr>
            <a:r>
              <a:rPr lang="en-US"/>
              <a:t>Discuss notification </a:t>
            </a:r>
          </a:p>
        </p:txBody>
      </p:sp>
      <p:sp>
        <p:nvSpPr>
          <p:cNvPr id="5123" name="Rectangle 3"/>
          <p:cNvSpPr>
            <a:spLocks noChangeArrowheads="1" noTextEdit="1"/>
          </p:cNvSpPr>
          <p:nvPr>
            <p:ph type="sldImg"/>
          </p:nvPr>
        </p:nvSpPr>
        <p:spPr>
          <a:xfrm>
            <a:off x="1150938" y="692150"/>
            <a:ext cx="4556125" cy="3416300"/>
          </a:xfrm>
          <a:ln cap="flat"/>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body" idx="1"/>
          </p:nvPr>
        </p:nvSpPr>
        <p:spPr>
          <a:xfrm>
            <a:off x="990600" y="4572000"/>
            <a:ext cx="5029200" cy="4114800"/>
          </a:xfrm>
          <a:noFill/>
          <a:ln/>
        </p:spPr>
        <p:txBody>
          <a:bodyPr/>
          <a:lstStyle/>
          <a:p>
            <a:pPr marL="342900" indent="-342900">
              <a:buFontTx/>
              <a:buChar char="•"/>
            </a:pPr>
            <a:r>
              <a:rPr lang="en-US"/>
              <a:t>Inspectors should always exchange information with the responsible permit writer before inspecting a permitted facility.  (In some instances, the inspector will encounter a generator with no permit).</a:t>
            </a:r>
          </a:p>
          <a:p>
            <a:pPr marL="342900" indent="-342900"/>
            <a:r>
              <a:rPr lang="en-US" u="sng"/>
              <a:t>		A permit imposes site specific requirements that are subject to 	enforcement </a:t>
            </a:r>
            <a:r>
              <a:rPr lang="en-US"/>
              <a:t>.  </a:t>
            </a:r>
            <a:r>
              <a:rPr lang="en-US" u="sng"/>
              <a:t>They must be evaluated during the inspection.</a:t>
            </a:r>
          </a:p>
          <a:p>
            <a:pPr marL="342900" indent="-342900"/>
            <a:endParaRPr lang="en-US"/>
          </a:p>
          <a:p>
            <a:pPr marL="342900" indent="-342900">
              <a:buFontTx/>
              <a:buChar char="•"/>
            </a:pPr>
            <a:r>
              <a:rPr lang="en-US"/>
              <a:t>If an inspection is being performed to support an enforcement action, the inspector should </a:t>
            </a:r>
            <a:r>
              <a:rPr lang="en-US" u="sng"/>
              <a:t>always </a:t>
            </a:r>
            <a:r>
              <a:rPr lang="en-US"/>
              <a:t>coordinate with the compliance officer and/or attorney assigned to the case.</a:t>
            </a:r>
          </a:p>
          <a:p>
            <a:pPr marL="342900" indent="-342900"/>
            <a:endParaRPr lang="en-US" sz="1100"/>
          </a:p>
          <a:p>
            <a:pPr marL="342900" indent="-342900"/>
            <a:r>
              <a:rPr lang="en-US"/>
              <a:t>	-	 A list of specifics to be investigated should be compiled</a:t>
            </a:r>
          </a:p>
          <a:p>
            <a:pPr marL="342900" indent="-342900"/>
            <a:r>
              <a:rPr lang="en-US"/>
              <a:t>	-	The inspector should advise the attorney or compliance officer 	of the time and date of the inspection and obtain their phone 	numbers in order to contact them during the inspection if 		necessary</a:t>
            </a:r>
          </a:p>
          <a:p>
            <a:pPr marL="342900" indent="-342900"/>
            <a:endParaRPr lang="en-US"/>
          </a:p>
        </p:txBody>
      </p:sp>
      <p:sp>
        <p:nvSpPr>
          <p:cNvPr id="23555" name="Rectangle 3"/>
          <p:cNvSpPr>
            <a:spLocks noChangeArrowheads="1" noTextEdit="1"/>
          </p:cNvSpPr>
          <p:nvPr>
            <p:ph type="sldImg"/>
          </p:nvPr>
        </p:nvSpPr>
        <p:spPr>
          <a:xfrm>
            <a:off x="1150938" y="692150"/>
            <a:ext cx="4556125" cy="3416300"/>
          </a:xfrm>
          <a:ln cap="flat"/>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body" idx="1"/>
          </p:nvPr>
        </p:nvSpPr>
        <p:spPr>
          <a:xfrm>
            <a:off x="990600" y="4343400"/>
            <a:ext cx="5181600" cy="4419600"/>
          </a:xfrm>
          <a:noFill/>
          <a:ln/>
        </p:spPr>
        <p:txBody>
          <a:bodyPr/>
          <a:lstStyle/>
          <a:p>
            <a:pPr marL="228600" indent="-228600">
              <a:buFontTx/>
              <a:buChar char="•"/>
            </a:pPr>
            <a:r>
              <a:rPr lang="en-US" sz="1100"/>
              <a:t>The permitting, inspection, and enforcement files for a facility may all be stored at a central location in the RCRA program office or they could be stored at separate locations in several different offices.  It is the inspector’s responsibility to find and review all of these files. </a:t>
            </a:r>
          </a:p>
          <a:p>
            <a:pPr marL="228600" indent="-228600">
              <a:buFontTx/>
              <a:buChar char="•"/>
            </a:pPr>
            <a:r>
              <a:rPr lang="en-US" sz="1100"/>
              <a:t>Inspector should obtain copies of and review :</a:t>
            </a:r>
          </a:p>
          <a:p>
            <a:pPr marL="514350" lvl="1"/>
            <a:r>
              <a:rPr lang="en-US" sz="1100"/>
              <a:t>1) RCRA notification forms</a:t>
            </a:r>
          </a:p>
          <a:p>
            <a:pPr marL="514350" lvl="1"/>
            <a:r>
              <a:rPr lang="en-US" sz="1100"/>
              <a:t>2) RCRA Part A permit application (TSDFs)</a:t>
            </a:r>
          </a:p>
          <a:p>
            <a:pPr marL="514350" lvl="1"/>
            <a:r>
              <a:rPr lang="en-US" sz="1100"/>
              <a:t>3) RCRA Part B permit application (certain TSDFs)</a:t>
            </a:r>
          </a:p>
          <a:p>
            <a:pPr marL="514350" lvl="1"/>
            <a:r>
              <a:rPr lang="en-US" sz="1100"/>
              <a:t>4) Final RCRA permit (certain TSDFs)</a:t>
            </a:r>
          </a:p>
          <a:p>
            <a:pPr marL="514350" lvl="1"/>
            <a:endParaRPr lang="en-US" sz="1100"/>
          </a:p>
          <a:p>
            <a:pPr marL="228600" indent="-228600">
              <a:buFontTx/>
              <a:buChar char="•"/>
            </a:pPr>
            <a:r>
              <a:rPr lang="en-US" sz="1100"/>
              <a:t>Look for discrepancies on these documents for such things as owner/operator name, facility address, mailing address, waste codes added or deleted, etc.  Also look for discrepancies between reports and manifest records, as well as changes in waste shipments.</a:t>
            </a:r>
          </a:p>
          <a:p>
            <a:pPr marL="228600" indent="-228600"/>
            <a:endParaRPr lang="en-US" sz="1100"/>
          </a:p>
          <a:p>
            <a:pPr marL="228600" indent="-228600">
              <a:buFontTx/>
              <a:buChar char="•"/>
            </a:pPr>
            <a:r>
              <a:rPr lang="en-US" sz="1100"/>
              <a:t>If a permit modification has been applied for and received, review  it also.</a:t>
            </a:r>
          </a:p>
          <a:p>
            <a:pPr marL="228600" indent="-228600"/>
            <a:endParaRPr lang="en-US" sz="1100"/>
          </a:p>
          <a:p>
            <a:pPr marL="228600" indent="-228600">
              <a:buFontTx/>
              <a:buChar char="•"/>
            </a:pPr>
            <a:r>
              <a:rPr lang="en-US" sz="1100"/>
              <a:t>Obtain information on waste types, volumes, waste codes, facility processes, and haulers used for waste transport.  This information is available from Biennial Reports, previous inspection reports, notifications, and old manifest copies. </a:t>
            </a:r>
          </a:p>
          <a:p>
            <a:pPr marL="228600" indent="-228600"/>
            <a:endParaRPr lang="en-US" sz="1100"/>
          </a:p>
          <a:p>
            <a:pPr marL="228600" indent="-228600">
              <a:buFontTx/>
              <a:buChar char="•"/>
            </a:pPr>
            <a:r>
              <a:rPr lang="en-US" sz="1100"/>
              <a:t>Search relevant data bases (e.g., RCRIS, etc.).  </a:t>
            </a:r>
          </a:p>
        </p:txBody>
      </p:sp>
      <p:sp>
        <p:nvSpPr>
          <p:cNvPr id="25603" name="Rectangle 3"/>
          <p:cNvSpPr>
            <a:spLocks noChangeArrowheads="1" noTextEdit="1"/>
          </p:cNvSpPr>
          <p:nvPr>
            <p:ph type="sldImg"/>
          </p:nvPr>
        </p:nvSpPr>
        <p:spPr>
          <a:xfrm>
            <a:off x="1150938" y="692150"/>
            <a:ext cx="4556125" cy="3416300"/>
          </a:xfrm>
          <a:ln cap="flat"/>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body" idx="1"/>
          </p:nvPr>
        </p:nvSpPr>
        <p:spPr>
          <a:xfrm>
            <a:off x="1066800" y="4495800"/>
            <a:ext cx="5029200" cy="3352800"/>
          </a:xfrm>
          <a:noFill/>
          <a:ln/>
        </p:spPr>
        <p:txBody>
          <a:bodyPr/>
          <a:lstStyle/>
          <a:p>
            <a:pPr marL="285750" indent="-285750">
              <a:buFontTx/>
              <a:buChar char="•"/>
            </a:pPr>
            <a:r>
              <a:rPr lang="en-US"/>
              <a:t>Before conducting an inspection review all documents applicable to the action (e.g., is there need for a warrant).</a:t>
            </a:r>
          </a:p>
          <a:p>
            <a:pPr lvl="1"/>
            <a:r>
              <a:rPr lang="en-US"/>
              <a:t>Check with:</a:t>
            </a:r>
          </a:p>
          <a:p>
            <a:pPr lvl="1"/>
            <a:r>
              <a:rPr lang="en-US"/>
              <a:t>- enforcement officer</a:t>
            </a:r>
          </a:p>
          <a:p>
            <a:pPr lvl="1"/>
            <a:r>
              <a:rPr lang="en-US"/>
              <a:t>- compliance specialist</a:t>
            </a:r>
          </a:p>
          <a:p>
            <a:pPr lvl="1"/>
            <a:r>
              <a:rPr lang="en-US"/>
              <a:t>- legal counsel</a:t>
            </a:r>
          </a:p>
          <a:p>
            <a:pPr lvl="1"/>
            <a:endParaRPr lang="en-US"/>
          </a:p>
          <a:p>
            <a:pPr marL="285750" indent="-285750">
              <a:buFontTx/>
              <a:buChar char="•"/>
            </a:pPr>
            <a:r>
              <a:rPr lang="en-US"/>
              <a:t>Use the information to list processes, units, and records which must be inspected.</a:t>
            </a:r>
          </a:p>
          <a:p>
            <a:pPr marL="285750" indent="-285750"/>
            <a:endParaRPr lang="en-US"/>
          </a:p>
          <a:p>
            <a:pPr marL="285750" indent="-285750">
              <a:buFontTx/>
              <a:buChar char="•"/>
            </a:pPr>
            <a:r>
              <a:rPr lang="en-US"/>
              <a:t>Use the above information to select and review necessary regulations.</a:t>
            </a:r>
          </a:p>
          <a:p>
            <a:pPr marL="285750" indent="-285750"/>
            <a:endParaRPr lang="en-US"/>
          </a:p>
          <a:p>
            <a:pPr marL="285750" indent="-285750">
              <a:buFontTx/>
              <a:buChar char="•"/>
            </a:pPr>
            <a:r>
              <a:rPr lang="en-US"/>
              <a:t>Review agency policy and guidelines, or even caselaw to determine how similar instances were handled.</a:t>
            </a:r>
          </a:p>
        </p:txBody>
      </p:sp>
      <p:sp>
        <p:nvSpPr>
          <p:cNvPr id="27651" name="Rectangle 3"/>
          <p:cNvSpPr>
            <a:spLocks noChangeArrowheads="1" noTextEdit="1"/>
          </p:cNvSpPr>
          <p:nvPr>
            <p:ph type="sldImg"/>
          </p:nvPr>
        </p:nvSpPr>
        <p:spPr>
          <a:xfrm>
            <a:off x="1150938" y="692150"/>
            <a:ext cx="4556125" cy="3416300"/>
          </a:xfrm>
          <a:ln cap="flat"/>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body" idx="1"/>
          </p:nvPr>
        </p:nvSpPr>
        <p:spPr>
          <a:xfrm>
            <a:off x="1066800" y="4572000"/>
            <a:ext cx="5105400" cy="1447800"/>
          </a:xfrm>
          <a:noFill/>
          <a:ln/>
        </p:spPr>
        <p:txBody>
          <a:bodyPr/>
          <a:lstStyle/>
          <a:p>
            <a:pPr marL="342900" indent="-342900">
              <a:buFontTx/>
              <a:buChar char="•"/>
            </a:pPr>
            <a:r>
              <a:rPr lang="en-US"/>
              <a:t>During the file review, make a list of the regulations which apply to the facility and review them.</a:t>
            </a:r>
          </a:p>
          <a:p>
            <a:pPr marL="342900" indent="-342900"/>
            <a:endParaRPr lang="en-US"/>
          </a:p>
          <a:p>
            <a:pPr marL="342900" indent="-342900">
              <a:buFontTx/>
              <a:buChar char="•"/>
            </a:pPr>
            <a:r>
              <a:rPr lang="en-US"/>
              <a:t>Due to the state authorization process, some activities or units may be governed by state regulations while others are governed by federal regulations.  Know the authority on which the regulation is based (e.g., RCRA vs. HSWA).</a:t>
            </a:r>
          </a:p>
          <a:p>
            <a:pPr marL="342900" indent="-342900"/>
            <a:endParaRPr lang="en-US"/>
          </a:p>
          <a:p>
            <a:pPr marL="342900" indent="-342900">
              <a:buFontTx/>
              <a:buChar char="•"/>
            </a:pPr>
            <a:r>
              <a:rPr lang="en-US"/>
              <a:t>If you feel comfortable with a regulation, don’t invest a great deal of time in review.</a:t>
            </a:r>
          </a:p>
          <a:p>
            <a:pPr marL="342900" indent="-342900"/>
            <a:endParaRPr lang="en-US" sz="1100"/>
          </a:p>
          <a:p>
            <a:pPr marL="342900" indent="-342900">
              <a:buFontTx/>
              <a:buChar char="•"/>
            </a:pPr>
            <a:r>
              <a:rPr lang="en-US"/>
              <a:t>Bring copies of regulations.</a:t>
            </a:r>
            <a:endParaRPr lang="en-US" sz="1100"/>
          </a:p>
          <a:p>
            <a:pPr lvl="1"/>
            <a:endParaRPr lang="en-US" sz="1100"/>
          </a:p>
        </p:txBody>
      </p:sp>
      <p:sp>
        <p:nvSpPr>
          <p:cNvPr id="29699" name="Rectangle 3"/>
          <p:cNvSpPr>
            <a:spLocks noChangeArrowheads="1" noTextEdit="1"/>
          </p:cNvSpPr>
          <p:nvPr>
            <p:ph type="sldImg"/>
          </p:nvPr>
        </p:nvSpPr>
        <p:spPr>
          <a:xfrm>
            <a:off x="1150938" y="692150"/>
            <a:ext cx="4556125" cy="3416300"/>
          </a:xfrm>
          <a:ln cap="flat"/>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body" idx="1"/>
          </p:nvPr>
        </p:nvSpPr>
        <p:spPr>
          <a:xfrm>
            <a:off x="990600" y="4648200"/>
            <a:ext cx="5105400" cy="1676400"/>
          </a:xfrm>
          <a:noFill/>
          <a:ln/>
        </p:spPr>
        <p:txBody>
          <a:bodyPr/>
          <a:lstStyle/>
          <a:p>
            <a:pPr marL="342900" indent="-342900">
              <a:buFontTx/>
              <a:buChar char="•"/>
            </a:pPr>
            <a:r>
              <a:rPr lang="en-US"/>
              <a:t>Discuss regulations you don’t understand with other inspection or compliance personnel or review the preamble to the rule.</a:t>
            </a:r>
          </a:p>
          <a:p>
            <a:pPr marL="342900" indent="-342900"/>
            <a:endParaRPr lang="en-US"/>
          </a:p>
          <a:p>
            <a:pPr marL="342900" indent="-342900">
              <a:buFontTx/>
              <a:buChar char="•"/>
            </a:pPr>
            <a:r>
              <a:rPr lang="en-US"/>
              <a:t>Consult Agency policy and guidance.</a:t>
            </a:r>
          </a:p>
          <a:p>
            <a:pPr marL="342900" indent="-342900"/>
            <a:endParaRPr lang="en-US"/>
          </a:p>
          <a:p>
            <a:pPr marL="342900" indent="-342900">
              <a:buFontTx/>
              <a:buChar char="•"/>
            </a:pPr>
            <a:r>
              <a:rPr lang="en-US"/>
              <a:t>Call the RCRA Hotline 1-800-424-9346 or the appropriate Regional contact at HQ to identify applicable policy or technical guidance documents.</a:t>
            </a:r>
          </a:p>
        </p:txBody>
      </p:sp>
      <p:sp>
        <p:nvSpPr>
          <p:cNvPr id="31747" name="Rectangle 3"/>
          <p:cNvSpPr>
            <a:spLocks noChangeArrowheads="1" noTextEdit="1"/>
          </p:cNvSpPr>
          <p:nvPr>
            <p:ph type="sldImg"/>
          </p:nvPr>
        </p:nvSpPr>
        <p:spPr>
          <a:xfrm>
            <a:off x="1150938" y="692150"/>
            <a:ext cx="4556125" cy="3416300"/>
          </a:xfrm>
          <a:ln cap="flat"/>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body" idx="1"/>
          </p:nvPr>
        </p:nvSpPr>
        <p:spPr>
          <a:xfrm>
            <a:off x="990600" y="4648200"/>
            <a:ext cx="5029200" cy="2971800"/>
          </a:xfrm>
          <a:noFill/>
          <a:ln/>
        </p:spPr>
        <p:txBody>
          <a:bodyPr/>
          <a:lstStyle/>
          <a:p>
            <a:pPr marL="342900" indent="-342900">
              <a:buFontTx/>
              <a:buChar char="•"/>
            </a:pPr>
            <a:r>
              <a:rPr lang="en-US"/>
              <a:t>Level of detail depends on the nature and complexity of the facility.</a:t>
            </a:r>
          </a:p>
          <a:p>
            <a:pPr marL="342900" indent="-342900"/>
            <a:endParaRPr lang="en-US"/>
          </a:p>
          <a:p>
            <a:pPr marL="342900" indent="-342900">
              <a:buFontTx/>
              <a:buChar char="•"/>
            </a:pPr>
            <a:r>
              <a:rPr lang="en-US"/>
              <a:t>Consider the following questions when preparing an inspection plan:</a:t>
            </a:r>
          </a:p>
          <a:p>
            <a:pPr marL="342900" indent="-342900"/>
            <a:r>
              <a:rPr lang="en-US"/>
              <a:t>	- 	Notify facility prior to inspection (Agency policy; responding to complaint)?</a:t>
            </a:r>
          </a:p>
          <a:p>
            <a:pPr marL="342900" indent="-342900"/>
            <a:r>
              <a:rPr lang="en-US"/>
              <a:t>	-	Conduct physical inspection or record review first?</a:t>
            </a:r>
          </a:p>
          <a:p>
            <a:pPr marL="342900" indent="-342900"/>
            <a:r>
              <a:rPr lang="en-US"/>
              <a:t>	- 	Conduct an opening conference?</a:t>
            </a:r>
          </a:p>
          <a:p>
            <a:pPr marL="342900" indent="-342900"/>
            <a:r>
              <a:rPr lang="en-US"/>
              <a:t>	- 	What should be discussed at the opening conference?</a:t>
            </a:r>
          </a:p>
          <a:p>
            <a:pPr marL="342900" indent="-342900"/>
            <a:r>
              <a:rPr lang="en-US"/>
              <a:t>	- 	Which facility records need to be examined?</a:t>
            </a:r>
          </a:p>
          <a:p>
            <a:pPr marL="342900" indent="-342900"/>
            <a:r>
              <a:rPr lang="en-US"/>
              <a:t>	-	 What route should be taken through the facility?</a:t>
            </a:r>
          </a:p>
          <a:p>
            <a:pPr marL="342900" indent="-342900"/>
            <a:r>
              <a:rPr lang="en-US"/>
              <a:t>	-	 Which units should receive particular attention?</a:t>
            </a:r>
          </a:p>
          <a:p>
            <a:pPr marL="342900" indent="-342900"/>
            <a:r>
              <a:rPr lang="en-US"/>
              <a:t>	- 	What types of hazardous wastes will be encountered?</a:t>
            </a:r>
          </a:p>
          <a:p>
            <a:pPr marL="342900" indent="-342900"/>
            <a:endParaRPr lang="en-US"/>
          </a:p>
          <a:p>
            <a:pPr marL="342900" indent="-342900">
              <a:buFontTx/>
              <a:buChar char="•"/>
            </a:pPr>
            <a:r>
              <a:rPr lang="en-US"/>
              <a:t>Always include a list of  inspection and safety equipment required for a particular facility.</a:t>
            </a:r>
          </a:p>
        </p:txBody>
      </p:sp>
      <p:sp>
        <p:nvSpPr>
          <p:cNvPr id="33795" name="Rectangle 3"/>
          <p:cNvSpPr>
            <a:spLocks noChangeArrowheads="1" noTextEdit="1"/>
          </p:cNvSpPr>
          <p:nvPr>
            <p:ph type="sldImg"/>
          </p:nvPr>
        </p:nvSpPr>
        <p:spPr>
          <a:xfrm>
            <a:off x="1150938" y="692150"/>
            <a:ext cx="4556125" cy="3416300"/>
          </a:xfrm>
          <a:ln cap="flat"/>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xfrm>
            <a:off x="1066800" y="4495800"/>
            <a:ext cx="5029200" cy="1600200"/>
          </a:xfrm>
          <a:noFill/>
          <a:ln/>
        </p:spPr>
        <p:txBody>
          <a:bodyPr/>
          <a:lstStyle/>
          <a:p>
            <a:pPr marL="228600" indent="-228600">
              <a:buFontTx/>
              <a:buChar char="•"/>
            </a:pPr>
            <a:r>
              <a:rPr lang="en-US"/>
              <a:t>Review checklists to become familiar with information that may be pertinent to the facility.  Ensure that they are current.</a:t>
            </a:r>
          </a:p>
          <a:p>
            <a:pPr marL="228600" indent="-228600"/>
            <a:endParaRPr lang="en-US"/>
          </a:p>
          <a:p>
            <a:pPr marL="228600" indent="-228600">
              <a:buFontTx/>
              <a:buChar char="•"/>
            </a:pPr>
            <a:r>
              <a:rPr lang="en-US"/>
              <a:t>Don’t wander around the facility absorbed in the checklist!  It is meant to be a reference and a check on your work;  it is not an inspection guide.</a:t>
            </a:r>
          </a:p>
        </p:txBody>
      </p:sp>
      <p:sp>
        <p:nvSpPr>
          <p:cNvPr id="35843" name="Rectangle 3"/>
          <p:cNvSpPr>
            <a:spLocks noChangeArrowheads="1" noTextEdit="1"/>
          </p:cNvSpPr>
          <p:nvPr>
            <p:ph type="sldImg"/>
          </p:nvPr>
        </p:nvSpPr>
        <p:spPr>
          <a:xfrm>
            <a:off x="1150938" y="692150"/>
            <a:ext cx="4556125" cy="3416300"/>
          </a:xfrm>
          <a:ln cap="flat"/>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body" idx="1"/>
          </p:nvPr>
        </p:nvSpPr>
        <p:spPr>
          <a:xfrm>
            <a:off x="1066800" y="4495800"/>
            <a:ext cx="5029200" cy="2286000"/>
          </a:xfrm>
          <a:noFill/>
          <a:ln/>
        </p:spPr>
        <p:txBody>
          <a:bodyPr/>
          <a:lstStyle/>
          <a:p>
            <a:pPr marL="342900" indent="-342900">
              <a:buFontTx/>
              <a:buChar char="•"/>
            </a:pPr>
            <a:r>
              <a:rPr lang="en-US"/>
              <a:t>Consult Agency safety policy, guidelines, and safety officer if necessary.   Consult with other inspectors or supervisor to determine equipment requirements.</a:t>
            </a:r>
          </a:p>
          <a:p>
            <a:pPr marL="342900" indent="-342900"/>
            <a:endParaRPr lang="en-US"/>
          </a:p>
          <a:p>
            <a:pPr marL="342900" indent="-342900">
              <a:buFontTx/>
              <a:buChar char="•"/>
            </a:pPr>
            <a:r>
              <a:rPr lang="en-US"/>
              <a:t>Examples of standard safety equipment:</a:t>
            </a:r>
          </a:p>
          <a:p>
            <a:pPr lvl="1"/>
            <a:r>
              <a:rPr lang="en-US"/>
              <a:t>- safety glasses, ear plugs, hard hat, steel toed boots, respirator, proper cartridges.</a:t>
            </a:r>
          </a:p>
          <a:p>
            <a:pPr lvl="1"/>
            <a:endParaRPr lang="en-US"/>
          </a:p>
          <a:p>
            <a:pPr marL="342900" indent="-342900">
              <a:buFontTx/>
              <a:buChar char="•"/>
            </a:pPr>
            <a:r>
              <a:rPr lang="en-US"/>
              <a:t>See the chart, “List of Inspection Equipment,” in the background materials of this talk for a complete equipment list.</a:t>
            </a:r>
          </a:p>
        </p:txBody>
      </p:sp>
      <p:sp>
        <p:nvSpPr>
          <p:cNvPr id="37891" name="Rectangle 3"/>
          <p:cNvSpPr>
            <a:spLocks noChangeArrowheads="1" noTextEdit="1"/>
          </p:cNvSpPr>
          <p:nvPr>
            <p:ph type="sldImg"/>
          </p:nvPr>
        </p:nvSpPr>
        <p:spPr>
          <a:xfrm>
            <a:off x="1150938" y="692150"/>
            <a:ext cx="4556125" cy="3416300"/>
          </a:xfrm>
          <a:ln cap="flat"/>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body" idx="1"/>
          </p:nvPr>
        </p:nvSpPr>
        <p:spPr>
          <a:noFill/>
          <a:ln/>
        </p:spPr>
        <p:txBody>
          <a:bodyPr/>
          <a:lstStyle/>
          <a:p>
            <a:pPr marL="342900" indent="-342900">
              <a:buFontTx/>
              <a:buChar char="•"/>
            </a:pPr>
            <a:r>
              <a:rPr lang="en-US"/>
              <a:t>Generally, it is </a:t>
            </a:r>
            <a:r>
              <a:rPr lang="en-US" u="sng"/>
              <a:t>not</a:t>
            </a:r>
            <a:r>
              <a:rPr lang="en-US"/>
              <a:t> appropriate to notify facilities in advance if:</a:t>
            </a:r>
          </a:p>
          <a:p>
            <a:pPr marL="342900" indent="-342900"/>
            <a:r>
              <a:rPr lang="en-US"/>
              <a:t>	1)	violations are known or suspected to exist</a:t>
            </a:r>
          </a:p>
          <a:p>
            <a:pPr marL="342900" indent="-342900"/>
            <a:r>
              <a:rPr lang="en-US"/>
              <a:t>	2) 	the purpose of the inspection is to support an enforcement 		action</a:t>
            </a:r>
          </a:p>
          <a:p>
            <a:pPr marL="342900" indent="-342900"/>
            <a:r>
              <a:rPr lang="en-US"/>
              <a:t>	3) 	a cover up is expected</a:t>
            </a:r>
          </a:p>
          <a:p>
            <a:pPr marL="342900" indent="-342900"/>
            <a:r>
              <a:rPr lang="en-US"/>
              <a:t>	4)	response to complaint</a:t>
            </a:r>
          </a:p>
          <a:p>
            <a:pPr lvl="1"/>
            <a:endParaRPr lang="en-US" sz="1100"/>
          </a:p>
          <a:p>
            <a:pPr marL="342900" indent="-342900">
              <a:buFontTx/>
              <a:buChar char="•"/>
            </a:pPr>
            <a:r>
              <a:rPr lang="en-US"/>
              <a:t>It may be appropriate to notify if:</a:t>
            </a:r>
            <a:endParaRPr lang="en-US" sz="1100"/>
          </a:p>
          <a:p>
            <a:pPr marL="342900" indent="-342900"/>
            <a:r>
              <a:rPr lang="en-US"/>
              <a:t>	1) 	the inspection, due to the complexity of the facility, will take a 	long time to complete.  Need to ensure facility staff will be 		available during the entire inspection.</a:t>
            </a:r>
          </a:p>
          <a:p>
            <a:pPr marL="342900" indent="-342900"/>
            <a:r>
              <a:rPr lang="en-US"/>
              <a:t>	2) 	the inspection is of a routine and periodic nature, no significant 	violations are expected, and the inspector must meet with 		specific facility personnel.</a:t>
            </a:r>
          </a:p>
          <a:p>
            <a:pPr lvl="1"/>
            <a:endParaRPr lang="en-US" sz="1100"/>
          </a:p>
          <a:p>
            <a:pPr marL="342900" indent="-342900">
              <a:buFontTx/>
              <a:buChar char="•"/>
            </a:pPr>
            <a:r>
              <a:rPr lang="en-US"/>
              <a:t>If you are not sure on the question of notification, ask your supervisor.</a:t>
            </a:r>
          </a:p>
        </p:txBody>
      </p:sp>
      <p:sp>
        <p:nvSpPr>
          <p:cNvPr id="39939" name="Rectangle 3"/>
          <p:cNvSpPr>
            <a:spLocks noChangeArrowheads="1" noTextEdit="1"/>
          </p:cNvSpPr>
          <p:nvPr>
            <p:ph type="sldImg"/>
          </p:nvPr>
        </p:nvSpPr>
        <p:spPr>
          <a:xfrm>
            <a:off x="1150938" y="692150"/>
            <a:ext cx="4556125" cy="3416300"/>
          </a:xfrm>
          <a:ln cap="flat"/>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body" idx="1"/>
          </p:nvPr>
        </p:nvSpPr>
        <p:spPr>
          <a:xfrm>
            <a:off x="990600" y="4343400"/>
            <a:ext cx="4953000" cy="4114800"/>
          </a:xfrm>
          <a:noFill/>
          <a:ln/>
        </p:spPr>
        <p:txBody>
          <a:bodyPr/>
          <a:lstStyle/>
          <a:p>
            <a:pPr marL="342900" indent="-342900"/>
            <a:r>
              <a:rPr lang="en-US"/>
              <a:t>Choosing a candidate -- targeting:</a:t>
            </a:r>
          </a:p>
          <a:p>
            <a:pPr marL="342900" indent="-342900">
              <a:buFontTx/>
              <a:buChar char="•"/>
            </a:pPr>
            <a:r>
              <a:rPr lang="en-US"/>
              <a:t>Never inspected</a:t>
            </a:r>
          </a:p>
          <a:p>
            <a:pPr marL="342900" indent="-342900">
              <a:buFontTx/>
              <a:buChar char="•"/>
            </a:pPr>
            <a:r>
              <a:rPr lang="en-US"/>
              <a:t>Past violations</a:t>
            </a:r>
          </a:p>
          <a:p>
            <a:pPr marL="342900" indent="-342900">
              <a:buFontTx/>
              <a:buChar char="•"/>
            </a:pPr>
            <a:r>
              <a:rPr lang="en-US"/>
              <a:t>Complaints/ Tips</a:t>
            </a:r>
          </a:p>
          <a:p>
            <a:pPr marL="342900" indent="-342900">
              <a:buFontTx/>
              <a:buChar char="•"/>
            </a:pPr>
            <a:r>
              <a:rPr lang="en-US"/>
              <a:t>Sector initiatives</a:t>
            </a:r>
          </a:p>
          <a:p>
            <a:pPr marL="342900" indent="-342900">
              <a:buFontTx/>
              <a:buChar char="•"/>
            </a:pPr>
            <a:r>
              <a:rPr lang="en-US"/>
              <a:t>Record discrepancies</a:t>
            </a:r>
          </a:p>
          <a:p>
            <a:pPr marL="342900" indent="-342900">
              <a:buFontTx/>
              <a:buChar char="•"/>
            </a:pPr>
            <a:r>
              <a:rPr lang="en-US"/>
              <a:t>MOA Priorities</a:t>
            </a:r>
          </a:p>
          <a:p>
            <a:pPr marL="342900" indent="-342900">
              <a:buFontTx/>
              <a:buChar char="•"/>
            </a:pPr>
            <a:r>
              <a:rPr lang="en-US"/>
              <a:t>Community-based area/ Environmental Justice.</a:t>
            </a:r>
          </a:p>
        </p:txBody>
      </p:sp>
      <p:sp>
        <p:nvSpPr>
          <p:cNvPr id="7171" name="Rectangle 3"/>
          <p:cNvSpPr>
            <a:spLocks noChangeArrowheads="1" noTextEdit="1"/>
          </p:cNvSpPr>
          <p:nvPr>
            <p:ph type="sldImg"/>
          </p:nvPr>
        </p:nvSpPr>
        <p:spPr>
          <a:xfrm>
            <a:off x="1150938" y="692150"/>
            <a:ext cx="4556125" cy="3416300"/>
          </a:xfrm>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body" idx="1"/>
          </p:nvPr>
        </p:nvSpPr>
        <p:spPr>
          <a:xfrm>
            <a:off x="838200" y="4648200"/>
            <a:ext cx="5486400" cy="2667000"/>
          </a:xfrm>
          <a:noFill/>
          <a:ln/>
        </p:spPr>
        <p:txBody>
          <a:bodyPr/>
          <a:lstStyle/>
          <a:p>
            <a:pPr marL="342900" indent="-342900">
              <a:buFontTx/>
              <a:buChar char="•"/>
            </a:pPr>
            <a:r>
              <a:rPr lang="en-US"/>
              <a:t>Adequate preparation will make subsequent regulatory interpretations, violation determinations, and report writing easier and less time consuming.</a:t>
            </a:r>
          </a:p>
          <a:p>
            <a:pPr marL="342900" indent="-342900"/>
            <a:endParaRPr lang="en-US"/>
          </a:p>
          <a:p>
            <a:pPr marL="342900" indent="-342900">
              <a:buFontTx/>
              <a:buChar char="•"/>
            </a:pPr>
            <a:r>
              <a:rPr lang="en-US"/>
              <a:t>Inspectors have limited time on-site.  Preparation is required to use this time in the most effective manner.</a:t>
            </a:r>
          </a:p>
          <a:p>
            <a:pPr marL="342900" indent="-342900"/>
            <a:endParaRPr lang="en-US"/>
          </a:p>
          <a:p>
            <a:pPr marL="342900" indent="-342900">
              <a:buFontTx/>
              <a:buChar char="•"/>
            </a:pPr>
            <a:r>
              <a:rPr lang="en-US"/>
              <a:t>Quality of the inspection and subsequent enforcement action will be improved.</a:t>
            </a:r>
          </a:p>
          <a:p>
            <a:pPr marL="342900" indent="-342900"/>
            <a:endParaRPr lang="en-US"/>
          </a:p>
          <a:p>
            <a:pPr marL="342900" indent="-342900">
              <a:buFontTx/>
              <a:buChar char="•"/>
            </a:pPr>
            <a:r>
              <a:rPr lang="en-US"/>
              <a:t>Enhances credibility, facilitates professional appearance and results in facilities treating inspections and compliance with the regulations as a serious matter.</a:t>
            </a:r>
          </a:p>
        </p:txBody>
      </p:sp>
      <p:sp>
        <p:nvSpPr>
          <p:cNvPr id="9219" name="Rectangle 3"/>
          <p:cNvSpPr>
            <a:spLocks noChangeArrowheads="1" noTextEdit="1"/>
          </p:cNvSpPr>
          <p:nvPr>
            <p:ph type="sldImg"/>
          </p:nvPr>
        </p:nvSpPr>
        <p:spPr>
          <a:xfrm>
            <a:off x="1150938" y="692150"/>
            <a:ext cx="4556125" cy="34163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body" idx="1"/>
          </p:nvPr>
        </p:nvSpPr>
        <p:spPr>
          <a:xfrm>
            <a:off x="838200" y="4572000"/>
            <a:ext cx="5257800" cy="4038600"/>
          </a:xfrm>
          <a:noFill/>
          <a:ln/>
        </p:spPr>
        <p:txBody>
          <a:bodyPr/>
          <a:lstStyle/>
          <a:p>
            <a:pPr marL="228600" indent="-228600">
              <a:buFontTx/>
              <a:buChar char="•"/>
            </a:pPr>
            <a:r>
              <a:rPr lang="en-US" sz="1100"/>
              <a:t>Compliance Evaluation Inspections - Routine inspections of hazardous waste generators, transporters, and TSDFs to evaluate compliance with the requirements of RCRA.  Encompasses a file review and an on-site visit.  Traditionally, has been the “core” RCRA inspection.  </a:t>
            </a:r>
          </a:p>
          <a:p>
            <a:pPr marL="342900" lvl="1"/>
            <a:endParaRPr lang="en-US" sz="1100"/>
          </a:p>
          <a:p>
            <a:pPr marL="228600" indent="-228600">
              <a:buFontTx/>
              <a:buChar char="•"/>
            </a:pPr>
            <a:r>
              <a:rPr lang="en-US" sz="1100"/>
              <a:t>Case Development Inspection - Conducted when RCRA violations are suspected or revealed during an earlier routine CEI.  Purpose is to gather data/information in support of a forthcoming enforcement action.</a:t>
            </a:r>
          </a:p>
          <a:p>
            <a:pPr marL="342900" lvl="1"/>
            <a:endParaRPr lang="en-US" sz="1100"/>
          </a:p>
          <a:p>
            <a:pPr marL="228600" indent="-228600">
              <a:buFontTx/>
              <a:buChar char="•"/>
            </a:pPr>
            <a:r>
              <a:rPr lang="en-US" sz="1100"/>
              <a:t>Comprehensive Ground Water Monitoring Inspection - Conducted to ensure that ground-water monitoring systems are designed and function properly at LDR facilities.  Includes sampling and analysis of water from the facility’s monitoring system and an assessment of hydrogeologic conditions.</a:t>
            </a:r>
          </a:p>
          <a:p>
            <a:pPr marL="342900" lvl="1"/>
            <a:endParaRPr lang="en-US" sz="1100"/>
          </a:p>
          <a:p>
            <a:pPr marL="228600" indent="-228600">
              <a:buFontTx/>
              <a:buChar char="•"/>
            </a:pPr>
            <a:r>
              <a:rPr lang="en-US" sz="1100"/>
              <a:t>Compliance Sampling Inspections - Samples of waste or process materials are collected for subsequent laboratory analysis.  May be conducted in conjunction with a CEI.  Includes media (soil) sampling.</a:t>
            </a:r>
          </a:p>
          <a:p>
            <a:pPr marL="342900" lvl="1"/>
            <a:endParaRPr lang="en-US" sz="1100"/>
          </a:p>
          <a:p>
            <a:pPr marL="228600" indent="-228600">
              <a:buFontTx/>
              <a:buChar char="•"/>
            </a:pPr>
            <a:r>
              <a:rPr lang="en-US" sz="1100"/>
              <a:t>Operation and maintenance inspections; laboratory audits to ensure that proper sample handling and analysis protocols are being followed.</a:t>
            </a:r>
          </a:p>
        </p:txBody>
      </p:sp>
      <p:sp>
        <p:nvSpPr>
          <p:cNvPr id="11267" name="Rectangle 3"/>
          <p:cNvSpPr>
            <a:spLocks noChangeArrowheads="1" noTextEdit="1"/>
          </p:cNvSpPr>
          <p:nvPr>
            <p:ph type="sldImg"/>
          </p:nvPr>
        </p:nvSpPr>
        <p:spPr>
          <a:xfrm>
            <a:off x="1150938" y="692150"/>
            <a:ext cx="4556125" cy="3416300"/>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noTextEdit="1"/>
          </p:cNvSpPr>
          <p:nvPr>
            <p:ph type="sldImg"/>
          </p:nvPr>
        </p:nvSpPr>
        <p:spPr>
          <a:xfrm>
            <a:off x="1150938" y="692150"/>
            <a:ext cx="4556125" cy="3416300"/>
          </a:xfrm>
          <a:ln cap="flat"/>
        </p:spPr>
      </p:sp>
      <p:sp>
        <p:nvSpPr>
          <p:cNvPr id="13315" name="Rectangle 3"/>
          <p:cNvSpPr>
            <a:spLocks noGrp="1" noChangeArrowheads="1"/>
          </p:cNvSpPr>
          <p:nvPr>
            <p:ph type="body" idx="1"/>
          </p:nvPr>
        </p:nvSpPr>
        <p:spPr>
          <a:xfrm>
            <a:off x="914400" y="4495800"/>
            <a:ext cx="5257800" cy="4114800"/>
          </a:xfrm>
          <a:noFill/>
          <a:ln/>
        </p:spPr>
        <p:txBody>
          <a:bodyPr/>
          <a:lstStyle/>
          <a:p>
            <a:pPr marL="228600" indent="-228600">
              <a:buFontTx/>
              <a:buChar char="•"/>
              <a:tabLst>
                <a:tab pos="0" algn="l"/>
              </a:tabLst>
            </a:pPr>
            <a:r>
              <a:rPr lang="en-US" sz="1100"/>
              <a:t>Goal of Inspections - Gather information and evidence to support a compliance determination for the facility.  If necessary, this information and evidence should be capable of supporting an enforcement action.</a:t>
            </a:r>
          </a:p>
          <a:p>
            <a:pPr marL="342900" lvl="1">
              <a:tabLst>
                <a:tab pos="0" algn="l"/>
              </a:tabLst>
            </a:pPr>
            <a:endParaRPr lang="en-US" sz="1100"/>
          </a:p>
          <a:p>
            <a:pPr marL="228600" indent="-228600">
              <a:buFontTx/>
              <a:buChar char="•"/>
              <a:tabLst>
                <a:tab pos="0" algn="l"/>
              </a:tabLst>
            </a:pPr>
            <a:r>
              <a:rPr lang="en-US" sz="1100"/>
              <a:t>Time Requirements - No inspection is complete until you have thoroughly examined </a:t>
            </a:r>
            <a:r>
              <a:rPr lang="en-US" sz="1100" u="sng"/>
              <a:t>all</a:t>
            </a:r>
            <a:r>
              <a:rPr lang="en-US" sz="1100"/>
              <a:t> aspects of the facility.  In some cases, this may require several days.  Getting credit for the inspection is not enough if it was not done thoroughly with proper documentation.</a:t>
            </a:r>
          </a:p>
          <a:p>
            <a:pPr marL="342900" lvl="1">
              <a:tabLst>
                <a:tab pos="0" algn="l"/>
              </a:tabLst>
            </a:pPr>
            <a:endParaRPr lang="en-US" sz="1100"/>
          </a:p>
          <a:p>
            <a:pPr marL="228600" indent="-228600">
              <a:buFontTx/>
              <a:buChar char="•"/>
              <a:tabLst>
                <a:tab pos="0" algn="l"/>
              </a:tabLst>
            </a:pPr>
            <a:r>
              <a:rPr lang="en-US" sz="1100"/>
              <a:t>Facility inspections are the primary tool for monitoring compliance with the RCRA regulations.</a:t>
            </a:r>
          </a:p>
          <a:p>
            <a:pPr marL="228600" indent="-228600">
              <a:tabLst>
                <a:tab pos="0" algn="l"/>
              </a:tabLst>
            </a:pPr>
            <a:endParaRPr lang="en-US" sz="1100"/>
          </a:p>
          <a:p>
            <a:pPr marL="228600" indent="-228600">
              <a:buFontTx/>
              <a:buChar char="•"/>
              <a:tabLst>
                <a:tab pos="0" algn="l"/>
              </a:tabLst>
            </a:pPr>
            <a:r>
              <a:rPr lang="en-US" sz="1100"/>
              <a:t>Secondary Purpose - Improve relations with the regulated community.</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body" idx="1"/>
          </p:nvPr>
        </p:nvSpPr>
        <p:spPr>
          <a:xfrm>
            <a:off x="990600" y="4724400"/>
            <a:ext cx="5029200" cy="1524000"/>
          </a:xfrm>
          <a:noFill/>
          <a:ln/>
        </p:spPr>
        <p:txBody>
          <a:bodyPr/>
          <a:lstStyle/>
          <a:p>
            <a:pPr marL="342900" indent="-342900">
              <a:buFontTx/>
              <a:buChar char="•"/>
            </a:pPr>
            <a:r>
              <a:rPr lang="en-US"/>
              <a:t>These steps should be followed when preparing for an inspection.</a:t>
            </a:r>
          </a:p>
          <a:p>
            <a:pPr marL="342900" indent="-342900"/>
            <a:endParaRPr lang="en-US"/>
          </a:p>
          <a:p>
            <a:pPr marL="342900" indent="-342900">
              <a:buFontTx/>
              <a:buChar char="•"/>
            </a:pPr>
            <a:r>
              <a:rPr lang="en-US"/>
              <a:t>Performing each of these steps will ensure the inspector is prepared to perform a complete and successful inspection.</a:t>
            </a:r>
          </a:p>
          <a:p>
            <a:pPr marL="342900" indent="-342900"/>
            <a:endParaRPr lang="en-US"/>
          </a:p>
          <a:p>
            <a:pPr marL="342900" indent="-342900">
              <a:buFontTx/>
              <a:buChar char="•"/>
            </a:pPr>
            <a:r>
              <a:rPr lang="en-US"/>
              <a:t>We will go through each step in more detail.</a:t>
            </a:r>
          </a:p>
        </p:txBody>
      </p:sp>
      <p:sp>
        <p:nvSpPr>
          <p:cNvPr id="15363" name="Rectangle 3"/>
          <p:cNvSpPr>
            <a:spLocks noChangeArrowheads="1" noTextEdit="1"/>
          </p:cNvSpPr>
          <p:nvPr>
            <p:ph type="sldImg"/>
          </p:nvPr>
        </p:nvSpPr>
        <p:spPr>
          <a:xfrm>
            <a:off x="1150938" y="692150"/>
            <a:ext cx="4556125" cy="3416300"/>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xfrm>
            <a:off x="762000" y="4495800"/>
            <a:ext cx="5257800" cy="3124200"/>
          </a:xfrm>
          <a:noFill/>
          <a:ln/>
        </p:spPr>
        <p:txBody>
          <a:bodyPr/>
          <a:lstStyle/>
          <a:p>
            <a:pPr marL="285750" indent="-285750">
              <a:buFontTx/>
              <a:buChar char="•"/>
            </a:pPr>
            <a:r>
              <a:rPr lang="en-US"/>
              <a:t>The scope is the area(s) the inspection will focus on.  If the scope is broad, all aspects of the facility’s operations and records may be examined.  If the scope is narrow, only select process units or records may be inspected.</a:t>
            </a:r>
          </a:p>
          <a:p>
            <a:pPr marL="285750" indent="-285750"/>
            <a:endParaRPr lang="en-US"/>
          </a:p>
          <a:p>
            <a:pPr marL="285750" indent="-285750">
              <a:buFontTx/>
              <a:buChar char="•"/>
            </a:pPr>
            <a:r>
              <a:rPr lang="en-US"/>
              <a:t>Example:  A routine CEI will be broader in scope than that of an inspection performed to assess compliance with permit deadlines.  The CEI will examine the whole facility; the permit inspection will look only at the deadline conditions. </a:t>
            </a:r>
          </a:p>
          <a:p>
            <a:pPr marL="285750" indent="-285750"/>
            <a:endParaRPr lang="en-US"/>
          </a:p>
          <a:p>
            <a:pPr marL="285750" indent="-285750">
              <a:buFontTx/>
              <a:buChar char="•"/>
            </a:pPr>
            <a:r>
              <a:rPr lang="en-US"/>
              <a:t>Also depends on:</a:t>
            </a:r>
          </a:p>
          <a:p>
            <a:pPr marL="285750" indent="-285750"/>
            <a:r>
              <a:rPr lang="en-US"/>
              <a:t>	-	If inspected before, how long ago, </a:t>
            </a:r>
          </a:p>
          <a:p>
            <a:pPr marL="285750" indent="-285750"/>
            <a:r>
              <a:rPr lang="en-US"/>
              <a:t>	-	Who conducted the inspection.</a:t>
            </a:r>
          </a:p>
        </p:txBody>
      </p:sp>
      <p:sp>
        <p:nvSpPr>
          <p:cNvPr id="17411" name="Rectangle 3"/>
          <p:cNvSpPr>
            <a:spLocks noChangeArrowheads="1" noTextEdit="1"/>
          </p:cNvSpPr>
          <p:nvPr>
            <p:ph type="sldImg"/>
          </p:nvPr>
        </p:nvSpPr>
        <p:spPr>
          <a:xfrm>
            <a:off x="1150938" y="692150"/>
            <a:ext cx="4556125" cy="34163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xfrm>
            <a:off x="838200" y="4572000"/>
            <a:ext cx="5334000" cy="4114800"/>
          </a:xfrm>
          <a:noFill/>
          <a:ln/>
        </p:spPr>
        <p:txBody>
          <a:bodyPr/>
          <a:lstStyle/>
          <a:p>
            <a:pPr marL="171450" indent="-171450">
              <a:buFontTx/>
              <a:buChar char="•"/>
            </a:pPr>
            <a:r>
              <a:rPr lang="en-US"/>
              <a:t>Routine compliance evaluation inspections are usually broad in scope and result in all aspects of a facility being inspected.</a:t>
            </a:r>
          </a:p>
          <a:p>
            <a:pPr marL="171450" indent="-171450"/>
            <a:endParaRPr lang="en-US"/>
          </a:p>
          <a:p>
            <a:pPr marL="171450" indent="-171450">
              <a:buFontTx/>
              <a:buChar char="•"/>
            </a:pPr>
            <a:r>
              <a:rPr lang="en-US"/>
              <a:t>Inspections performed for other purposes (e.g., compliance with an enforcement order) are composed of activities not usually performed during a CEI:</a:t>
            </a:r>
          </a:p>
          <a:p>
            <a:pPr marL="285750" lvl="1" indent="400050"/>
            <a:r>
              <a:rPr lang="en-US"/>
              <a:t>1) Comprehensive records review of specific records</a:t>
            </a:r>
          </a:p>
          <a:p>
            <a:pPr marL="285750" lvl="1" indent="400050"/>
            <a:r>
              <a:rPr lang="en-US"/>
              <a:t>2) Data evaluation/verification</a:t>
            </a:r>
          </a:p>
          <a:p>
            <a:pPr marL="285750" lvl="1" indent="400050"/>
            <a:r>
              <a:rPr lang="en-US"/>
              <a:t>3) Waste or media sampling</a:t>
            </a:r>
          </a:p>
          <a:p>
            <a:pPr marL="285750" lvl="1" indent="400050"/>
            <a:r>
              <a:rPr lang="en-US"/>
              <a:t>4) Determine whether physical violations have been corrected</a:t>
            </a:r>
          </a:p>
          <a:p>
            <a:pPr marL="285750" lvl="1" indent="400050"/>
            <a:endParaRPr lang="en-US"/>
          </a:p>
          <a:p>
            <a:pPr marL="171450" indent="-171450">
              <a:buFontTx/>
              <a:buChar char="•"/>
            </a:pPr>
            <a:r>
              <a:rPr lang="en-US"/>
              <a:t>If inspectors do not need to collect a broad range of information, they should conduct a narrowly focused inspection to use resources efficiently.  Inspectors should always be prepared to broaden the scope of an inspection if on-site conditions warrant it.</a:t>
            </a:r>
          </a:p>
        </p:txBody>
      </p:sp>
      <p:sp>
        <p:nvSpPr>
          <p:cNvPr id="19459" name="Rectangle 3"/>
          <p:cNvSpPr>
            <a:spLocks noChangeArrowheads="1" noTextEdit="1"/>
          </p:cNvSpPr>
          <p:nvPr>
            <p:ph type="sldImg"/>
          </p:nvPr>
        </p:nvSpPr>
        <p:spPr>
          <a:xfrm>
            <a:off x="1150938" y="692150"/>
            <a:ext cx="4556125" cy="34163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body" idx="1"/>
          </p:nvPr>
        </p:nvSpPr>
        <p:spPr>
          <a:xfrm>
            <a:off x="1066800" y="4724400"/>
            <a:ext cx="5029200" cy="1752600"/>
          </a:xfrm>
          <a:noFill/>
          <a:ln/>
        </p:spPr>
        <p:txBody>
          <a:bodyPr/>
          <a:lstStyle/>
          <a:p>
            <a:pPr marL="342900" indent="-342900">
              <a:buFontTx/>
              <a:buChar char="•"/>
            </a:pPr>
            <a:r>
              <a:rPr lang="en-US"/>
              <a:t>Working with other offices in your agency or with sister federal or local agencies can give you access to additional information and staff expertise.</a:t>
            </a:r>
          </a:p>
          <a:p>
            <a:pPr marL="342900" indent="-342900"/>
            <a:endParaRPr lang="en-US"/>
          </a:p>
          <a:p>
            <a:pPr marL="342900" indent="-342900">
              <a:buFontTx/>
              <a:buChar char="•"/>
            </a:pPr>
            <a:r>
              <a:rPr lang="en-US"/>
              <a:t>For example, a site may pose wastewater or air concerns;</a:t>
            </a:r>
          </a:p>
          <a:p>
            <a:pPr marL="342900" indent="-342900"/>
            <a:r>
              <a:rPr lang="en-US"/>
              <a:t>	-  consultation can identify other observations and concerns</a:t>
            </a:r>
          </a:p>
          <a:p>
            <a:pPr marL="342900" indent="-342900"/>
            <a:r>
              <a:rPr lang="en-US"/>
              <a:t>	-  state and local health agencies can identify hazards to look for, and may help with a safety plan.</a:t>
            </a:r>
          </a:p>
        </p:txBody>
      </p:sp>
      <p:sp>
        <p:nvSpPr>
          <p:cNvPr id="21507" name="Rectangle 3"/>
          <p:cNvSpPr>
            <a:spLocks noChangeArrowheads="1" noTextEdit="1"/>
          </p:cNvSpPr>
          <p:nvPr>
            <p:ph type="sldImg"/>
          </p:nvPr>
        </p:nvSpPr>
        <p:spPr>
          <a:xfrm>
            <a:off x="1150938" y="692150"/>
            <a:ext cx="4556125" cy="34163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4163" y="266700"/>
            <a:ext cx="2084387" cy="55245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266700"/>
            <a:ext cx="6100763" cy="55245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990600" y="1676400"/>
            <a:ext cx="37877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930775" y="1676400"/>
            <a:ext cx="3787775"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0" y="1371600"/>
            <a:ext cx="8026400" cy="0"/>
          </a:xfrm>
          <a:prstGeom prst="line">
            <a:avLst/>
          </a:prstGeom>
          <a:noFill/>
          <a:ln w="50800">
            <a:solidFill>
              <a:schemeClr val="accent2"/>
            </a:solidFill>
            <a:round/>
            <a:headEnd/>
            <a:tailEnd/>
          </a:ln>
          <a:effectLst/>
        </p:spPr>
        <p:txBody>
          <a:bodyPr/>
          <a:lstStyle/>
          <a:p>
            <a:endParaRPr lang="en-US"/>
          </a:p>
        </p:txBody>
      </p:sp>
      <p:sp>
        <p:nvSpPr>
          <p:cNvPr id="1027" name="Rectangle 3"/>
          <p:cNvSpPr>
            <a:spLocks noGrp="1" noChangeArrowheads="1"/>
          </p:cNvSpPr>
          <p:nvPr>
            <p:ph type="title"/>
          </p:nvPr>
        </p:nvSpPr>
        <p:spPr bwMode="auto">
          <a:xfrm>
            <a:off x="381000" y="266700"/>
            <a:ext cx="7772400" cy="1104900"/>
          </a:xfrm>
          <a:prstGeom prst="rect">
            <a:avLst/>
          </a:prstGeom>
          <a:noFill/>
          <a:ln w="12700">
            <a:noFill/>
            <a:miter lim="800000"/>
            <a:headEnd/>
            <a:tailEnd/>
          </a:ln>
          <a:effectLst/>
        </p:spPr>
        <p:txBody>
          <a:bodyPr vert="horz" wrap="square" lIns="90488" tIns="44450" rIns="90488" bIns="44450" numCol="1" anchor="b" anchorCtr="0" compatLnSpc="1">
            <a:prstTxWarp prst="textNoShape">
              <a:avLst/>
            </a:prstTxWarp>
          </a:bodyPr>
          <a:lstStyle/>
          <a:p>
            <a:pPr lvl="0"/>
            <a:r>
              <a:rPr lang="en-US" smtClean="0"/>
              <a:t>Click to edit Master title style</a:t>
            </a:r>
          </a:p>
        </p:txBody>
      </p:sp>
      <p:sp>
        <p:nvSpPr>
          <p:cNvPr id="1028" name="Rectangle 4"/>
          <p:cNvSpPr>
            <a:spLocks noGrp="1" noChangeArrowheads="1"/>
          </p:cNvSpPr>
          <p:nvPr>
            <p:ph type="body" idx="1"/>
          </p:nvPr>
        </p:nvSpPr>
        <p:spPr bwMode="auto">
          <a:xfrm>
            <a:off x="990600" y="1676400"/>
            <a:ext cx="7727950" cy="41148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9" name="Rectangle 5"/>
          <p:cNvSpPr>
            <a:spLocks noChangeArrowheads="1"/>
          </p:cNvSpPr>
          <p:nvPr/>
        </p:nvSpPr>
        <p:spPr bwMode="auto">
          <a:xfrm>
            <a:off x="8664575" y="6486525"/>
            <a:ext cx="387350" cy="301625"/>
          </a:xfrm>
          <a:prstGeom prst="rect">
            <a:avLst/>
          </a:prstGeom>
          <a:noFill/>
          <a:ln w="12700">
            <a:noFill/>
            <a:miter lim="800000"/>
            <a:headEnd/>
            <a:tailEnd/>
          </a:ln>
          <a:effectLst/>
        </p:spPr>
        <p:txBody>
          <a:bodyPr wrap="none" lIns="90488" tIns="44450" rIns="90488" bIns="44450" anchor="ctr">
            <a:spAutoFit/>
          </a:bodyPr>
          <a:lstStyle/>
          <a:p>
            <a:pPr algn="r"/>
            <a:fld id="{BD3A8C50-62C5-4D1F-9B13-A28FCA6B8D59}" type="slidenum">
              <a:rPr lang="en-US" sz="1400"/>
              <a:pPr algn="r"/>
              <a:t>‹#›</a:t>
            </a:fld>
            <a:endParaRPr lang="en-US" sz="14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eaLnBrk="0" fontAlgn="base" hangingPunct="0">
        <a:spcBef>
          <a:spcPct val="0"/>
        </a:spcBef>
        <a:spcAft>
          <a:spcPct val="0"/>
        </a:spcAft>
        <a:defRPr sz="4400">
          <a:solidFill>
            <a:schemeClr val="tx2"/>
          </a:solidFill>
          <a:latin typeface="Times New Roman" pitchFamily="18" charset="0"/>
        </a:defRPr>
      </a:lvl6pPr>
      <a:lvl7pPr marL="914400" algn="l" rtl="0" eaLnBrk="0" fontAlgn="base" hangingPunct="0">
        <a:spcBef>
          <a:spcPct val="0"/>
        </a:spcBef>
        <a:spcAft>
          <a:spcPct val="0"/>
        </a:spcAft>
        <a:defRPr sz="4400">
          <a:solidFill>
            <a:schemeClr val="tx2"/>
          </a:solidFill>
          <a:latin typeface="Times New Roman" pitchFamily="18" charset="0"/>
        </a:defRPr>
      </a:lvl7pPr>
      <a:lvl8pPr marL="1371600" algn="l" rtl="0" eaLnBrk="0" fontAlgn="base" hangingPunct="0">
        <a:spcBef>
          <a:spcPct val="0"/>
        </a:spcBef>
        <a:spcAft>
          <a:spcPct val="0"/>
        </a:spcAft>
        <a:defRPr sz="4400">
          <a:solidFill>
            <a:schemeClr val="tx2"/>
          </a:solidFill>
          <a:latin typeface="Times New Roman" pitchFamily="18" charset="0"/>
        </a:defRPr>
      </a:lvl8pPr>
      <a:lvl9pPr marL="1828800" algn="l" rtl="0" eaLnBrk="0" fontAlgn="base" hangingPunct="0">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accent2"/>
        </a:buClr>
        <a:buSzPct val="75000"/>
        <a:buFont typeface="Monotype Sorts" charset="2"/>
        <a:buChar char="u"/>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tx1"/>
        </a:buClr>
        <a:buSzPct val="100000"/>
        <a:buChar char="–"/>
        <a:defRPr sz="2800">
          <a:solidFill>
            <a:schemeClr val="tx1"/>
          </a:solidFill>
          <a:latin typeface="+mn-lt"/>
        </a:defRPr>
      </a:lvl2pPr>
      <a:lvl3pPr marL="1143000" indent="-228600" algn="l" rtl="0" eaLnBrk="0" fontAlgn="base" hangingPunct="0">
        <a:spcBef>
          <a:spcPct val="20000"/>
        </a:spcBef>
        <a:spcAft>
          <a:spcPct val="0"/>
        </a:spcAft>
        <a:buClr>
          <a:schemeClr val="tx1"/>
        </a:buClr>
        <a:buSzPct val="100000"/>
        <a:buChar char="»"/>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65000"/>
        <a:buFont typeface="Monotype Sorts" charset="2"/>
        <a:buChar char="u"/>
        <a:defRPr sz="2000">
          <a:solidFill>
            <a:schemeClr val="tx1"/>
          </a:solidFill>
          <a:latin typeface="+mn-lt"/>
        </a:defRPr>
      </a:lvl4pPr>
      <a:lvl5pPr marL="2057400" indent="-228600" algn="l" rtl="0" eaLnBrk="0" fontAlgn="base" hangingPunct="0">
        <a:spcBef>
          <a:spcPct val="20000"/>
        </a:spcBef>
        <a:spcAft>
          <a:spcPct val="0"/>
        </a:spcAft>
        <a:buClr>
          <a:schemeClr val="tx1"/>
        </a:buClr>
        <a:buSzPct val="100000"/>
        <a:buChar char="–"/>
        <a:defRPr sz="2000">
          <a:solidFill>
            <a:schemeClr val="tx1"/>
          </a:solidFill>
          <a:latin typeface="+mn-lt"/>
        </a:defRPr>
      </a:lvl5pPr>
      <a:lvl6pPr marL="2514600" indent="-228600" algn="l" rtl="0" eaLnBrk="0" fontAlgn="base" hangingPunct="0">
        <a:spcBef>
          <a:spcPct val="20000"/>
        </a:spcBef>
        <a:spcAft>
          <a:spcPct val="0"/>
        </a:spcAft>
        <a:buClr>
          <a:schemeClr val="tx1"/>
        </a:buClr>
        <a:buSzPct val="100000"/>
        <a:buChar char="–"/>
        <a:defRPr sz="2000">
          <a:solidFill>
            <a:schemeClr val="tx1"/>
          </a:solidFill>
          <a:latin typeface="+mn-lt"/>
        </a:defRPr>
      </a:lvl6pPr>
      <a:lvl7pPr marL="2971800" indent="-228600" algn="l" rtl="0" eaLnBrk="0" fontAlgn="base" hangingPunct="0">
        <a:spcBef>
          <a:spcPct val="20000"/>
        </a:spcBef>
        <a:spcAft>
          <a:spcPct val="0"/>
        </a:spcAft>
        <a:buClr>
          <a:schemeClr val="tx1"/>
        </a:buClr>
        <a:buSzPct val="100000"/>
        <a:buChar char="–"/>
        <a:defRPr sz="2000">
          <a:solidFill>
            <a:schemeClr val="tx1"/>
          </a:solidFill>
          <a:latin typeface="+mn-lt"/>
        </a:defRPr>
      </a:lvl7pPr>
      <a:lvl8pPr marL="3429000" indent="-228600" algn="l" rtl="0" eaLnBrk="0" fontAlgn="base" hangingPunct="0">
        <a:spcBef>
          <a:spcPct val="20000"/>
        </a:spcBef>
        <a:spcAft>
          <a:spcPct val="0"/>
        </a:spcAft>
        <a:buClr>
          <a:schemeClr val="tx1"/>
        </a:buClr>
        <a:buSzPct val="100000"/>
        <a:buChar char="–"/>
        <a:defRPr sz="2000">
          <a:solidFill>
            <a:schemeClr val="tx1"/>
          </a:solidFill>
          <a:latin typeface="+mn-lt"/>
        </a:defRPr>
      </a:lvl8pPr>
      <a:lvl9pPr marL="3886200" indent="-228600" algn="l" rtl="0" eaLnBrk="0" fontAlgn="base" hangingPunct="0">
        <a:spcBef>
          <a:spcPct val="20000"/>
        </a:spcBef>
        <a:spcAft>
          <a:spcPct val="0"/>
        </a:spcAft>
        <a:buClr>
          <a:schemeClr val="tx1"/>
        </a:buClr>
        <a:buSzPct val="10000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oleObject" Target="../embeddings/oleObject5.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oleObject" Target="../embeddings/oleObject6.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oleObject" Target="../embeddings/oleObject8.bin"/><Relationship Id="rId4" Type="http://schemas.openxmlformats.org/officeDocument/2006/relationships/oleObject" Target="../embeddings/oleObject7.bin"/></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4.bin"/><Relationship Id="rId4" Type="http://schemas.openxmlformats.org/officeDocument/2006/relationships/oleObject" Target="../embeddings/oleObject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685800" y="2286000"/>
            <a:ext cx="7772400" cy="1143000"/>
          </a:xfrm>
          <a:noFill/>
          <a:ln/>
        </p:spPr>
        <p:txBody>
          <a:bodyPr anchor="ctr"/>
          <a:lstStyle/>
          <a:p>
            <a:pPr algn="ctr"/>
            <a:r>
              <a:rPr lang="en-US"/>
              <a:t>Preparing for an Inspection </a:t>
            </a:r>
          </a:p>
        </p:txBody>
      </p:sp>
    </p:spTree>
  </p:cSld>
  <p:clrMapOvr>
    <a:masterClrMapping/>
  </p:clrMapOv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685800" y="304800"/>
            <a:ext cx="7772400" cy="990600"/>
          </a:xfrm>
          <a:noFill/>
          <a:ln/>
        </p:spPr>
        <p:txBody>
          <a:bodyPr/>
          <a:lstStyle/>
          <a:p>
            <a:r>
              <a:rPr lang="en-US" sz="4000"/>
              <a:t>Reasons for Coordination</a:t>
            </a:r>
          </a:p>
        </p:txBody>
      </p:sp>
      <p:sp>
        <p:nvSpPr>
          <p:cNvPr id="22531" name="Rectangle 3"/>
          <p:cNvSpPr>
            <a:spLocks noGrp="1" noChangeArrowheads="1"/>
          </p:cNvSpPr>
          <p:nvPr>
            <p:ph type="body" idx="1"/>
          </p:nvPr>
        </p:nvSpPr>
        <p:spPr>
          <a:xfrm>
            <a:off x="685800" y="1676400"/>
            <a:ext cx="7772400" cy="4114800"/>
          </a:xfrm>
          <a:noFill/>
          <a:ln/>
        </p:spPr>
        <p:txBody>
          <a:bodyPr/>
          <a:lstStyle/>
          <a:p>
            <a:r>
              <a:rPr lang="en-US" sz="2800"/>
              <a:t>Exchange information and share resources</a:t>
            </a:r>
          </a:p>
          <a:p>
            <a:pPr>
              <a:spcBef>
                <a:spcPct val="70000"/>
              </a:spcBef>
            </a:pPr>
            <a:r>
              <a:rPr lang="en-US" sz="2800"/>
              <a:t>State may share jurisdiction with EPA due to partial authorization</a:t>
            </a:r>
          </a:p>
          <a:p>
            <a:pPr>
              <a:spcBef>
                <a:spcPct val="70000"/>
              </a:spcBef>
            </a:pPr>
            <a:r>
              <a:rPr lang="en-US" sz="2800"/>
              <a:t>Perform joint inspections, if beneficial</a:t>
            </a:r>
          </a:p>
          <a:p>
            <a:pPr>
              <a:spcBef>
                <a:spcPct val="70000"/>
              </a:spcBef>
            </a:pPr>
            <a:r>
              <a:rPr lang="en-US" sz="2800"/>
              <a:t>Prevent interference with another agency’s activities</a:t>
            </a:r>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noFill/>
          <a:ln/>
        </p:spPr>
        <p:txBody>
          <a:bodyPr/>
          <a:lstStyle/>
          <a:p>
            <a:r>
              <a:rPr lang="en-US" sz="4000"/>
              <a:t>File Review - Goals</a:t>
            </a:r>
          </a:p>
        </p:txBody>
      </p:sp>
      <p:sp>
        <p:nvSpPr>
          <p:cNvPr id="24579" name="Rectangle 3"/>
          <p:cNvSpPr>
            <a:spLocks noGrp="1" noChangeArrowheads="1"/>
          </p:cNvSpPr>
          <p:nvPr>
            <p:ph type="body" idx="1"/>
          </p:nvPr>
        </p:nvSpPr>
        <p:spPr>
          <a:noFill/>
          <a:ln/>
        </p:spPr>
        <p:txBody>
          <a:bodyPr/>
          <a:lstStyle/>
          <a:p>
            <a:r>
              <a:rPr lang="en-US" sz="2800"/>
              <a:t>Technical understanding - wastes, management units, treatment processes</a:t>
            </a:r>
          </a:p>
          <a:p>
            <a:pPr>
              <a:spcBef>
                <a:spcPct val="80000"/>
              </a:spcBef>
            </a:pPr>
            <a:r>
              <a:rPr lang="en-US" sz="2800"/>
              <a:t>Review  compliance history</a:t>
            </a:r>
          </a:p>
          <a:p>
            <a:pPr>
              <a:spcBef>
                <a:spcPct val="80000"/>
              </a:spcBef>
            </a:pPr>
            <a:r>
              <a:rPr lang="en-US" sz="2800"/>
              <a:t>Identify inconsistencies in records</a:t>
            </a:r>
          </a:p>
          <a:p>
            <a:pPr>
              <a:spcBef>
                <a:spcPct val="80000"/>
              </a:spcBef>
            </a:pPr>
            <a:r>
              <a:rPr lang="en-US" sz="2800"/>
              <a:t>Determine applicable regulations to review</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noFill/>
          <a:ln/>
        </p:spPr>
        <p:txBody>
          <a:bodyPr/>
          <a:lstStyle/>
          <a:p>
            <a:r>
              <a:rPr lang="en-US" sz="4000"/>
              <a:t>File Review - Enforcement Support</a:t>
            </a:r>
          </a:p>
        </p:txBody>
      </p:sp>
      <p:sp>
        <p:nvSpPr>
          <p:cNvPr id="26627" name="Rectangle 3"/>
          <p:cNvSpPr>
            <a:spLocks noGrp="1" noChangeArrowheads="1"/>
          </p:cNvSpPr>
          <p:nvPr>
            <p:ph type="body" idx="1"/>
          </p:nvPr>
        </p:nvSpPr>
        <p:spPr>
          <a:xfrm>
            <a:off x="685800" y="2209800"/>
            <a:ext cx="7772400" cy="4114800"/>
          </a:xfrm>
          <a:noFill/>
          <a:ln/>
        </p:spPr>
        <p:txBody>
          <a:bodyPr/>
          <a:lstStyle/>
          <a:p>
            <a:r>
              <a:rPr lang="en-US" sz="2800"/>
              <a:t>Determine units/activities to focus on</a:t>
            </a:r>
          </a:p>
          <a:p>
            <a:pPr>
              <a:spcBef>
                <a:spcPct val="90000"/>
              </a:spcBef>
            </a:pPr>
            <a:r>
              <a:rPr lang="en-US" sz="2800"/>
              <a:t>List violations/compliance difficulties</a:t>
            </a:r>
          </a:p>
          <a:p>
            <a:pPr>
              <a:spcBef>
                <a:spcPct val="90000"/>
              </a:spcBef>
            </a:pPr>
            <a:r>
              <a:rPr lang="en-US" sz="2800"/>
              <a:t>Summarize activities and timetable required to establish compliance</a:t>
            </a:r>
          </a:p>
        </p:txBody>
      </p:sp>
      <p:graphicFrame>
        <p:nvGraphicFramePr>
          <p:cNvPr id="26628" name="Object 4">
            <a:hlinkClick r:id="" action="ppaction://ole?verb=0"/>
          </p:cNvPr>
          <p:cNvGraphicFramePr>
            <a:graphicFrameLocks/>
          </p:cNvGraphicFramePr>
          <p:nvPr/>
        </p:nvGraphicFramePr>
        <p:xfrm>
          <a:off x="5949950" y="5030788"/>
          <a:ext cx="1033463" cy="968375"/>
        </p:xfrm>
        <a:graphic>
          <a:graphicData uri="http://schemas.openxmlformats.org/presentationml/2006/ole">
            <p:oleObj spid="_x0000_s26628" name="Microsoft ClipArt Gallery" r:id="rId4" imgW="2977920" imgH="2793960" progId="MS_ClipArt_Gallery">
              <p:embed/>
            </p:oleObj>
          </a:graphicData>
        </a:graphic>
      </p:graphicFrame>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noFill/>
          <a:ln/>
        </p:spPr>
        <p:txBody>
          <a:bodyPr/>
          <a:lstStyle/>
          <a:p>
            <a:r>
              <a:rPr lang="en-US" sz="4000"/>
              <a:t>Regulation Review</a:t>
            </a:r>
          </a:p>
        </p:txBody>
      </p:sp>
      <p:sp>
        <p:nvSpPr>
          <p:cNvPr id="28675" name="Rectangle 3"/>
          <p:cNvSpPr>
            <a:spLocks noGrp="1" noChangeArrowheads="1"/>
          </p:cNvSpPr>
          <p:nvPr>
            <p:ph type="body" idx="1"/>
          </p:nvPr>
        </p:nvSpPr>
        <p:spPr>
          <a:xfrm>
            <a:off x="990600" y="1828800"/>
            <a:ext cx="7727950" cy="3962400"/>
          </a:xfrm>
          <a:noFill/>
          <a:ln/>
        </p:spPr>
        <p:txBody>
          <a:bodyPr/>
          <a:lstStyle/>
          <a:p>
            <a:r>
              <a:rPr lang="en-US" sz="2800"/>
              <a:t>Review all applicable federal/state regulations </a:t>
            </a:r>
          </a:p>
          <a:p>
            <a:pPr>
              <a:spcBef>
                <a:spcPct val="80000"/>
              </a:spcBef>
            </a:pPr>
            <a:r>
              <a:rPr lang="en-US" sz="2800"/>
              <a:t>Always use most current version of regulations</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noFill/>
          <a:ln/>
        </p:spPr>
        <p:txBody>
          <a:bodyPr/>
          <a:lstStyle/>
          <a:p>
            <a:r>
              <a:rPr lang="en-US" sz="4000"/>
              <a:t>Regulation Review (cont.)</a:t>
            </a:r>
          </a:p>
        </p:txBody>
      </p:sp>
      <p:sp>
        <p:nvSpPr>
          <p:cNvPr id="30723" name="Rectangle 3"/>
          <p:cNvSpPr>
            <a:spLocks noGrp="1" noChangeArrowheads="1"/>
          </p:cNvSpPr>
          <p:nvPr>
            <p:ph type="body" idx="1"/>
          </p:nvPr>
        </p:nvSpPr>
        <p:spPr>
          <a:xfrm>
            <a:off x="1066800" y="1828800"/>
            <a:ext cx="7772400" cy="4114800"/>
          </a:xfrm>
          <a:noFill/>
          <a:ln/>
        </p:spPr>
        <p:txBody>
          <a:bodyPr/>
          <a:lstStyle/>
          <a:p>
            <a:r>
              <a:rPr lang="en-US" sz="2800"/>
              <a:t>Regulatory interpretation:</a:t>
            </a:r>
          </a:p>
          <a:p>
            <a:pPr lvl="1">
              <a:spcBef>
                <a:spcPct val="80000"/>
              </a:spcBef>
            </a:pPr>
            <a:r>
              <a:rPr lang="en-US"/>
              <a:t>Check rule’s preamble</a:t>
            </a:r>
          </a:p>
          <a:p>
            <a:pPr lvl="1">
              <a:spcBef>
                <a:spcPct val="50000"/>
              </a:spcBef>
            </a:pPr>
            <a:r>
              <a:rPr lang="en-US"/>
              <a:t>Discuss with other inspectors, attorney, or supervisor</a:t>
            </a:r>
          </a:p>
          <a:p>
            <a:pPr lvl="1">
              <a:spcBef>
                <a:spcPct val="50000"/>
              </a:spcBef>
            </a:pPr>
            <a:r>
              <a:rPr lang="en-US"/>
              <a:t>Call HQ EPA or RCRA Hotline</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noFill/>
          <a:ln/>
        </p:spPr>
        <p:txBody>
          <a:bodyPr/>
          <a:lstStyle/>
          <a:p>
            <a:r>
              <a:rPr lang="en-US" sz="4000"/>
              <a:t>Inspection Plan </a:t>
            </a:r>
          </a:p>
        </p:txBody>
      </p:sp>
      <p:sp>
        <p:nvSpPr>
          <p:cNvPr id="32771" name="Rectangle 3"/>
          <p:cNvSpPr>
            <a:spLocks noGrp="1" noChangeArrowheads="1"/>
          </p:cNvSpPr>
          <p:nvPr>
            <p:ph type="body" idx="1"/>
          </p:nvPr>
        </p:nvSpPr>
        <p:spPr>
          <a:xfrm>
            <a:off x="762000" y="2133600"/>
            <a:ext cx="7772400" cy="4114800"/>
          </a:xfrm>
          <a:noFill/>
          <a:ln/>
        </p:spPr>
        <p:txBody>
          <a:bodyPr/>
          <a:lstStyle/>
          <a:p>
            <a:r>
              <a:rPr lang="en-US" sz="2800"/>
              <a:t>Informal document for inspector’s use only</a:t>
            </a:r>
          </a:p>
          <a:p>
            <a:pPr>
              <a:spcBef>
                <a:spcPct val="80000"/>
              </a:spcBef>
            </a:pPr>
            <a:r>
              <a:rPr lang="en-US" sz="2800"/>
              <a:t>Plan should list steps to take on-site</a:t>
            </a:r>
          </a:p>
          <a:p>
            <a:pPr>
              <a:spcBef>
                <a:spcPct val="80000"/>
              </a:spcBef>
            </a:pPr>
            <a:r>
              <a:rPr lang="en-US" sz="2800"/>
              <a:t>Highlight particular questions, units, or practices to be addressed</a:t>
            </a:r>
          </a:p>
        </p:txBody>
      </p:sp>
      <p:graphicFrame>
        <p:nvGraphicFramePr>
          <p:cNvPr id="32772" name="Object 4">
            <a:hlinkClick r:id="" action="ppaction://ole?verb=0"/>
          </p:cNvPr>
          <p:cNvGraphicFramePr>
            <a:graphicFrameLocks/>
          </p:cNvGraphicFramePr>
          <p:nvPr/>
        </p:nvGraphicFramePr>
        <p:xfrm>
          <a:off x="7186613" y="4716463"/>
          <a:ext cx="1154112" cy="1598612"/>
        </p:xfrm>
        <a:graphic>
          <a:graphicData uri="http://schemas.openxmlformats.org/presentationml/2006/ole">
            <p:oleObj spid="_x0000_s32772" name="Microsoft ClipArt Gallery" r:id="rId4" imgW="2909880" imgH="4020840" progId="MS_ClipArt_Gallery">
              <p:embed/>
            </p:oleObj>
          </a:graphicData>
        </a:graphic>
      </p:graphicFrame>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noFill/>
          <a:ln/>
        </p:spPr>
        <p:txBody>
          <a:bodyPr/>
          <a:lstStyle/>
          <a:p>
            <a:r>
              <a:rPr lang="en-US" sz="4000"/>
              <a:t>Checklists</a:t>
            </a:r>
          </a:p>
        </p:txBody>
      </p:sp>
      <p:sp>
        <p:nvSpPr>
          <p:cNvPr id="34819" name="Rectangle 3"/>
          <p:cNvSpPr>
            <a:spLocks noGrp="1" noChangeArrowheads="1"/>
          </p:cNvSpPr>
          <p:nvPr>
            <p:ph type="body" idx="1"/>
          </p:nvPr>
        </p:nvSpPr>
        <p:spPr>
          <a:xfrm>
            <a:off x="762000" y="1905000"/>
            <a:ext cx="7772400" cy="4114800"/>
          </a:xfrm>
          <a:noFill/>
          <a:ln/>
        </p:spPr>
        <p:txBody>
          <a:bodyPr/>
          <a:lstStyle/>
          <a:p>
            <a:r>
              <a:rPr lang="en-US" sz="2800"/>
              <a:t>Bring copies of appropriate checklists, including attachments</a:t>
            </a:r>
          </a:p>
          <a:p>
            <a:pPr>
              <a:spcBef>
                <a:spcPct val="90000"/>
              </a:spcBef>
            </a:pPr>
            <a:r>
              <a:rPr lang="en-US" sz="2800"/>
              <a:t>Review checklists before going on-site</a:t>
            </a:r>
          </a:p>
          <a:p>
            <a:pPr>
              <a:spcBef>
                <a:spcPct val="90000"/>
              </a:spcBef>
            </a:pPr>
            <a:r>
              <a:rPr lang="en-US" sz="2800"/>
              <a:t>For permitted facilities, develop facility specific checklists that address specific permit requirements</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noFill/>
          <a:ln/>
        </p:spPr>
        <p:txBody>
          <a:bodyPr/>
          <a:lstStyle/>
          <a:p>
            <a:r>
              <a:rPr lang="en-US" sz="4000"/>
              <a:t>Identify Equipment</a:t>
            </a:r>
          </a:p>
        </p:txBody>
      </p:sp>
      <p:sp>
        <p:nvSpPr>
          <p:cNvPr id="36867" name="Rectangle 3"/>
          <p:cNvSpPr>
            <a:spLocks noGrp="1" noChangeArrowheads="1"/>
          </p:cNvSpPr>
          <p:nvPr>
            <p:ph type="body" idx="1"/>
          </p:nvPr>
        </p:nvSpPr>
        <p:spPr>
          <a:xfrm>
            <a:off x="762000" y="1981200"/>
            <a:ext cx="7772400" cy="4114800"/>
          </a:xfrm>
          <a:noFill/>
          <a:ln/>
        </p:spPr>
        <p:txBody>
          <a:bodyPr/>
          <a:lstStyle/>
          <a:p>
            <a:r>
              <a:rPr lang="en-US" sz="2800"/>
              <a:t>General equipment</a:t>
            </a:r>
            <a:endParaRPr lang="en-US"/>
          </a:p>
          <a:p>
            <a:pPr lvl="1"/>
            <a:r>
              <a:rPr lang="en-US" sz="2400"/>
              <a:t>camera, clipboard, tape measure, etc.</a:t>
            </a:r>
            <a:endParaRPr lang="en-US"/>
          </a:p>
          <a:p>
            <a:pPr>
              <a:spcBef>
                <a:spcPct val="100000"/>
              </a:spcBef>
            </a:pPr>
            <a:r>
              <a:rPr lang="en-US" sz="2800"/>
              <a:t>Determine potential chemical and physical hazards</a:t>
            </a:r>
          </a:p>
          <a:p>
            <a:pPr lvl="1"/>
            <a:r>
              <a:rPr lang="en-US" sz="2400"/>
              <a:t> select safety equipment accordingly</a:t>
            </a:r>
          </a:p>
        </p:txBody>
      </p:sp>
      <p:graphicFrame>
        <p:nvGraphicFramePr>
          <p:cNvPr id="36868" name="Object 4">
            <a:hlinkClick r:id="" action="ppaction://ole?verb=0"/>
          </p:cNvPr>
          <p:cNvGraphicFramePr>
            <a:graphicFrameLocks/>
          </p:cNvGraphicFramePr>
          <p:nvPr/>
        </p:nvGraphicFramePr>
        <p:xfrm>
          <a:off x="2033588" y="5283200"/>
          <a:ext cx="1393825" cy="760413"/>
        </p:xfrm>
        <a:graphic>
          <a:graphicData uri="http://schemas.openxmlformats.org/presentationml/2006/ole">
            <p:oleObj spid="_x0000_s36868" name="Microsoft ClipArt Gallery" r:id="rId4" imgW="4008240" imgH="2198520" progId="MS_ClipArt_Gallery">
              <p:embed/>
            </p:oleObj>
          </a:graphicData>
        </a:graphic>
      </p:graphicFrame>
      <p:graphicFrame>
        <p:nvGraphicFramePr>
          <p:cNvPr id="36869" name="Object 5">
            <a:hlinkClick r:id="" action="ppaction://ole?verb=0"/>
          </p:cNvPr>
          <p:cNvGraphicFramePr>
            <a:graphicFrameLocks/>
          </p:cNvGraphicFramePr>
          <p:nvPr/>
        </p:nvGraphicFramePr>
        <p:xfrm>
          <a:off x="7161213" y="1544638"/>
          <a:ext cx="1050925" cy="1235075"/>
        </p:xfrm>
        <a:graphic>
          <a:graphicData uri="http://schemas.openxmlformats.org/presentationml/2006/ole">
            <p:oleObj spid="_x0000_s36869" name="Microsoft ClipArt Gallery" r:id="rId5" imgW="3030480" imgH="3557520" progId="MS_ClipArt_Gallery">
              <p:embed/>
            </p:oleObj>
          </a:graphicData>
        </a:graphic>
      </p:graphicFrame>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noFill/>
          <a:ln/>
        </p:spPr>
        <p:txBody>
          <a:bodyPr/>
          <a:lstStyle/>
          <a:p>
            <a:r>
              <a:rPr lang="en-US" sz="4000"/>
              <a:t>Notification Factors</a:t>
            </a:r>
          </a:p>
        </p:txBody>
      </p:sp>
      <p:sp>
        <p:nvSpPr>
          <p:cNvPr id="38915" name="Rectangle 3"/>
          <p:cNvSpPr>
            <a:spLocks noGrp="1" noChangeArrowheads="1"/>
          </p:cNvSpPr>
          <p:nvPr>
            <p:ph type="body" idx="1"/>
          </p:nvPr>
        </p:nvSpPr>
        <p:spPr>
          <a:noFill/>
          <a:ln/>
        </p:spPr>
        <p:txBody>
          <a:bodyPr/>
          <a:lstStyle/>
          <a:p>
            <a:r>
              <a:rPr lang="en-US" sz="2800"/>
              <a:t>Purpose of inspection and strategy employed</a:t>
            </a:r>
          </a:p>
          <a:p>
            <a:pPr>
              <a:spcBef>
                <a:spcPct val="60000"/>
              </a:spcBef>
            </a:pPr>
            <a:r>
              <a:rPr lang="en-US" sz="2800" u="sng"/>
              <a:t>Your</a:t>
            </a:r>
            <a:r>
              <a:rPr lang="en-US" sz="2800"/>
              <a:t> Agency’s policy</a:t>
            </a:r>
          </a:p>
          <a:p>
            <a:pPr>
              <a:spcBef>
                <a:spcPct val="60000"/>
              </a:spcBef>
            </a:pPr>
            <a:r>
              <a:rPr lang="en-US" sz="2800"/>
              <a:t>Whether illegal or criminal activities are suspected</a:t>
            </a:r>
          </a:p>
          <a:p>
            <a:pPr>
              <a:spcBef>
                <a:spcPct val="60000"/>
              </a:spcBef>
            </a:pPr>
            <a:r>
              <a:rPr lang="en-US" sz="2800"/>
              <a:t>Time requirements of inspection</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685800" y="457200"/>
            <a:ext cx="7772400" cy="838200"/>
          </a:xfrm>
          <a:noFill/>
          <a:ln/>
        </p:spPr>
        <p:txBody>
          <a:bodyPr anchor="ctr"/>
          <a:lstStyle/>
          <a:p>
            <a:r>
              <a:rPr lang="en-US" sz="4000"/>
              <a:t>Targeting</a:t>
            </a:r>
          </a:p>
        </p:txBody>
      </p:sp>
      <p:sp>
        <p:nvSpPr>
          <p:cNvPr id="6147" name="Rectangle 3"/>
          <p:cNvSpPr>
            <a:spLocks noGrp="1" noChangeArrowheads="1"/>
          </p:cNvSpPr>
          <p:nvPr>
            <p:ph type="subTitle" idx="1"/>
          </p:nvPr>
        </p:nvSpPr>
        <p:spPr>
          <a:xfrm>
            <a:off x="685800" y="2133600"/>
            <a:ext cx="7086600" cy="3505200"/>
          </a:xfrm>
          <a:noFill/>
          <a:ln/>
        </p:spPr>
        <p:txBody>
          <a:bodyPr/>
          <a:lstStyle/>
          <a:p>
            <a:pPr marL="342900" indent="-342900" algn="l">
              <a:buFont typeface="Monotype Sorts" charset="2"/>
              <a:buChar char="u"/>
            </a:pPr>
            <a:r>
              <a:rPr lang="en-US" sz="2800"/>
              <a:t>For cause</a:t>
            </a:r>
          </a:p>
          <a:p>
            <a:pPr marL="342900" indent="-342900" algn="l">
              <a:buFont typeface="Monotype Sorts" charset="2"/>
              <a:buChar char="u"/>
            </a:pPr>
            <a:r>
              <a:rPr lang="en-US" sz="2800"/>
              <a:t>Statutory mandate</a:t>
            </a:r>
          </a:p>
          <a:p>
            <a:pPr marL="342900" indent="-342900" algn="l">
              <a:buFont typeface="Monotype Sorts" charset="2"/>
              <a:buChar char="u"/>
            </a:pPr>
            <a:r>
              <a:rPr lang="en-US" sz="2800"/>
              <a:t>Neutral administrative scheme</a:t>
            </a:r>
          </a:p>
          <a:p>
            <a:pPr marL="342900" indent="-342900" algn="l">
              <a:buFont typeface="Monotype Sorts" charset="2"/>
              <a:buChar char="u"/>
            </a:pPr>
            <a:r>
              <a:rPr lang="en-US" sz="2800"/>
              <a:t>Initiative/MOA priority</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noFill/>
          <a:ln/>
        </p:spPr>
        <p:txBody>
          <a:bodyPr/>
          <a:lstStyle/>
          <a:p>
            <a:r>
              <a:rPr lang="en-US" sz="4000"/>
              <a:t>Why</a:t>
            </a:r>
            <a:r>
              <a:rPr lang="en-US"/>
              <a:t> Prepare? </a:t>
            </a:r>
          </a:p>
        </p:txBody>
      </p:sp>
      <p:sp>
        <p:nvSpPr>
          <p:cNvPr id="8195" name="Rectangle 3"/>
          <p:cNvSpPr>
            <a:spLocks noGrp="1" noChangeArrowheads="1"/>
          </p:cNvSpPr>
          <p:nvPr>
            <p:ph type="body" idx="1"/>
          </p:nvPr>
        </p:nvSpPr>
        <p:spPr>
          <a:xfrm>
            <a:off x="685800" y="1905000"/>
            <a:ext cx="7772400" cy="4114800"/>
          </a:xfrm>
          <a:noFill/>
          <a:ln/>
        </p:spPr>
        <p:txBody>
          <a:bodyPr/>
          <a:lstStyle/>
          <a:p>
            <a:r>
              <a:rPr lang="en-US" sz="2800"/>
              <a:t>Preparation is required to perform an effective inspection</a:t>
            </a:r>
          </a:p>
          <a:p>
            <a:r>
              <a:rPr lang="en-US" sz="2800"/>
              <a:t>The inspection and post-inspection activities will be easier to perform and more productive</a:t>
            </a:r>
          </a:p>
        </p:txBody>
      </p:sp>
      <p:graphicFrame>
        <p:nvGraphicFramePr>
          <p:cNvPr id="8196" name="Object 4">
            <a:hlinkClick r:id="" action="ppaction://ole?verb=0"/>
          </p:cNvPr>
          <p:cNvGraphicFramePr>
            <a:graphicFrameLocks/>
          </p:cNvGraphicFramePr>
          <p:nvPr/>
        </p:nvGraphicFramePr>
        <p:xfrm>
          <a:off x="6416675" y="4699000"/>
          <a:ext cx="1766888" cy="1011238"/>
        </p:xfrm>
        <a:graphic>
          <a:graphicData uri="http://schemas.openxmlformats.org/presentationml/2006/ole">
            <p:oleObj spid="_x0000_s8196" name="Microsoft ClipArt Gallery" r:id="rId4" imgW="4441680" imgH="2550960" progId="MS_ClipArt_Gallery">
              <p:embed/>
            </p:oleObj>
          </a:graphicData>
        </a:graphic>
      </p:graphicFrame>
      <p:graphicFrame>
        <p:nvGraphicFramePr>
          <p:cNvPr id="8197" name="Object 5">
            <a:hlinkClick r:id="" action="ppaction://ole?verb=0"/>
          </p:cNvPr>
          <p:cNvGraphicFramePr>
            <a:graphicFrameLocks/>
          </p:cNvGraphicFramePr>
          <p:nvPr/>
        </p:nvGraphicFramePr>
        <p:xfrm>
          <a:off x="5505450" y="4846638"/>
          <a:ext cx="855663" cy="879475"/>
        </p:xfrm>
        <a:graphic>
          <a:graphicData uri="http://schemas.openxmlformats.org/presentationml/2006/ole">
            <p:oleObj spid="_x0000_s8197" name="Microsoft ClipArt Gallery" r:id="rId5" imgW="2885760" imgH="2962080" progId="MS_ClipArt_Gallery">
              <p:embed/>
            </p:oleObj>
          </a:graphicData>
        </a:graphic>
      </p:graphicFrame>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noFill/>
          <a:ln/>
        </p:spPr>
        <p:txBody>
          <a:bodyPr/>
          <a:lstStyle/>
          <a:p>
            <a:r>
              <a:rPr lang="en-US" sz="4000"/>
              <a:t>Types of Inspections</a:t>
            </a:r>
          </a:p>
        </p:txBody>
      </p:sp>
      <p:sp>
        <p:nvSpPr>
          <p:cNvPr id="10243" name="Rectangle 3"/>
          <p:cNvSpPr>
            <a:spLocks noGrp="1" noChangeArrowheads="1"/>
          </p:cNvSpPr>
          <p:nvPr>
            <p:ph type="body" idx="1"/>
          </p:nvPr>
        </p:nvSpPr>
        <p:spPr>
          <a:xfrm>
            <a:off x="685800" y="2133600"/>
            <a:ext cx="7772400" cy="4114800"/>
          </a:xfrm>
          <a:noFill/>
          <a:ln/>
        </p:spPr>
        <p:txBody>
          <a:bodyPr/>
          <a:lstStyle/>
          <a:p>
            <a:r>
              <a:rPr lang="en-US" sz="2800"/>
              <a:t>Compliance Evaluation Inspection (CEI)</a:t>
            </a:r>
          </a:p>
          <a:p>
            <a:pPr>
              <a:spcBef>
                <a:spcPct val="70000"/>
              </a:spcBef>
            </a:pPr>
            <a:r>
              <a:rPr lang="en-US" sz="2800"/>
              <a:t>Case Development Inspection (CDI)</a:t>
            </a:r>
          </a:p>
          <a:p>
            <a:pPr>
              <a:spcBef>
                <a:spcPct val="70000"/>
              </a:spcBef>
            </a:pPr>
            <a:r>
              <a:rPr lang="en-US" sz="2800"/>
              <a:t>Comprehensive Ground Water Monitoring (CME)</a:t>
            </a:r>
          </a:p>
          <a:p>
            <a:pPr>
              <a:spcBef>
                <a:spcPct val="70000"/>
              </a:spcBef>
            </a:pPr>
            <a:r>
              <a:rPr lang="en-US" sz="2800"/>
              <a:t>Compliance Sampling Inspection (CSI)</a:t>
            </a:r>
          </a:p>
          <a:p>
            <a:pPr>
              <a:spcBef>
                <a:spcPct val="70000"/>
              </a:spcBef>
            </a:pPr>
            <a:r>
              <a:rPr lang="en-US" sz="2800"/>
              <a:t>Other: O &amp; M, Lab Audit</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noFill/>
          <a:ln/>
        </p:spPr>
        <p:txBody>
          <a:bodyPr/>
          <a:lstStyle/>
          <a:p>
            <a:r>
              <a:rPr lang="en-US" sz="4000"/>
              <a:t>Primary Goals of an Inspection</a:t>
            </a:r>
          </a:p>
        </p:txBody>
      </p:sp>
      <p:sp>
        <p:nvSpPr>
          <p:cNvPr id="12291" name="Rectangle 3"/>
          <p:cNvSpPr>
            <a:spLocks noGrp="1" noChangeArrowheads="1"/>
          </p:cNvSpPr>
          <p:nvPr>
            <p:ph type="body" idx="1"/>
          </p:nvPr>
        </p:nvSpPr>
        <p:spPr>
          <a:xfrm>
            <a:off x="685800" y="2362200"/>
            <a:ext cx="7772400" cy="4114800"/>
          </a:xfrm>
          <a:noFill/>
          <a:ln/>
        </p:spPr>
        <p:txBody>
          <a:bodyPr/>
          <a:lstStyle/>
          <a:p>
            <a:r>
              <a:rPr lang="en-US" sz="2800"/>
              <a:t>Gather Information to Determine Compliance Status</a:t>
            </a:r>
          </a:p>
          <a:p>
            <a:pPr>
              <a:spcBef>
                <a:spcPct val="80000"/>
              </a:spcBef>
            </a:pPr>
            <a:r>
              <a:rPr lang="en-US" sz="2800"/>
              <a:t>Gather Evidence to Support Enforcement Actions</a:t>
            </a:r>
          </a:p>
          <a:p>
            <a:pPr>
              <a:spcBef>
                <a:spcPct val="80000"/>
              </a:spcBef>
            </a:pPr>
            <a:r>
              <a:rPr lang="en-US" sz="2800"/>
              <a:t>Ultimately to Protect Human Health and the Environment</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noFill/>
          <a:ln/>
        </p:spPr>
        <p:txBody>
          <a:bodyPr/>
          <a:lstStyle/>
          <a:p>
            <a:r>
              <a:rPr lang="en-US" sz="4000"/>
              <a:t>Inspection Preparation Activities</a:t>
            </a:r>
          </a:p>
        </p:txBody>
      </p:sp>
      <p:sp>
        <p:nvSpPr>
          <p:cNvPr id="14339" name="Rectangle 3"/>
          <p:cNvSpPr>
            <a:spLocks noGrp="1" noChangeArrowheads="1"/>
          </p:cNvSpPr>
          <p:nvPr>
            <p:ph type="body" idx="1"/>
          </p:nvPr>
        </p:nvSpPr>
        <p:spPr>
          <a:noFill/>
          <a:ln/>
        </p:spPr>
        <p:txBody>
          <a:bodyPr/>
          <a:lstStyle/>
          <a:p>
            <a:r>
              <a:rPr lang="en-US" sz="2800"/>
              <a:t>Define Scope</a:t>
            </a:r>
          </a:p>
          <a:p>
            <a:pPr>
              <a:spcBef>
                <a:spcPct val="50000"/>
              </a:spcBef>
            </a:pPr>
            <a:r>
              <a:rPr lang="en-US" sz="2800"/>
              <a:t>Coordinating the Inspection</a:t>
            </a:r>
          </a:p>
          <a:p>
            <a:pPr>
              <a:spcBef>
                <a:spcPct val="50000"/>
              </a:spcBef>
            </a:pPr>
            <a:r>
              <a:rPr lang="en-US" sz="2800"/>
              <a:t>File Review</a:t>
            </a:r>
          </a:p>
          <a:p>
            <a:pPr>
              <a:spcBef>
                <a:spcPct val="50000"/>
              </a:spcBef>
            </a:pPr>
            <a:r>
              <a:rPr lang="en-US" sz="2800"/>
              <a:t>Review Regulations</a:t>
            </a:r>
          </a:p>
          <a:p>
            <a:pPr>
              <a:spcBef>
                <a:spcPct val="50000"/>
              </a:spcBef>
            </a:pPr>
            <a:r>
              <a:rPr lang="en-US" sz="2800"/>
              <a:t>Develop Inspection Plan/Checklists</a:t>
            </a:r>
          </a:p>
          <a:p>
            <a:pPr>
              <a:spcBef>
                <a:spcPct val="50000"/>
              </a:spcBef>
            </a:pPr>
            <a:r>
              <a:rPr lang="en-US" sz="2800"/>
              <a:t>Identify Equipment</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381000"/>
            <a:ext cx="7772400" cy="914400"/>
          </a:xfrm>
          <a:noFill/>
          <a:ln/>
        </p:spPr>
        <p:txBody>
          <a:bodyPr/>
          <a:lstStyle/>
          <a:p>
            <a:r>
              <a:rPr lang="en-US" sz="4000"/>
              <a:t>Scope of Inspection</a:t>
            </a:r>
          </a:p>
        </p:txBody>
      </p:sp>
      <p:sp>
        <p:nvSpPr>
          <p:cNvPr id="16387" name="Rectangle 3"/>
          <p:cNvSpPr>
            <a:spLocks noGrp="1" noChangeArrowheads="1"/>
          </p:cNvSpPr>
          <p:nvPr>
            <p:ph type="body" idx="1"/>
          </p:nvPr>
        </p:nvSpPr>
        <p:spPr>
          <a:xfrm>
            <a:off x="685800" y="1676400"/>
            <a:ext cx="7772400" cy="3886200"/>
          </a:xfrm>
          <a:noFill/>
          <a:ln/>
        </p:spPr>
        <p:txBody>
          <a:bodyPr/>
          <a:lstStyle/>
          <a:p>
            <a:r>
              <a:rPr lang="en-US" sz="2800"/>
              <a:t>Determined by </a:t>
            </a:r>
            <a:r>
              <a:rPr lang="en-US" sz="2800" u="sng"/>
              <a:t>purpose</a:t>
            </a:r>
            <a:r>
              <a:rPr lang="en-US" sz="2800"/>
              <a:t> and </a:t>
            </a:r>
            <a:r>
              <a:rPr lang="en-US" sz="2800" u="sng"/>
              <a:t>objectives</a:t>
            </a:r>
            <a:r>
              <a:rPr lang="en-US" sz="2800"/>
              <a:t> of inspection</a:t>
            </a:r>
          </a:p>
          <a:p>
            <a:pPr lvl="1">
              <a:spcBef>
                <a:spcPct val="75000"/>
              </a:spcBef>
            </a:pPr>
            <a:r>
              <a:rPr lang="en-US"/>
              <a:t>Routine periodic assessment of RCRA compliance?</a:t>
            </a:r>
          </a:p>
          <a:p>
            <a:pPr lvl="1">
              <a:spcBef>
                <a:spcPct val="40000"/>
              </a:spcBef>
            </a:pPr>
            <a:r>
              <a:rPr lang="en-US"/>
              <a:t>Review of status with respect to an enforcement action?</a:t>
            </a:r>
          </a:p>
          <a:p>
            <a:pPr lvl="1">
              <a:spcBef>
                <a:spcPct val="45000"/>
              </a:spcBef>
            </a:pPr>
            <a:r>
              <a:rPr lang="en-US"/>
              <a:t>Review of compliance with permit deadlines?</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noFill/>
          <a:ln/>
        </p:spPr>
        <p:txBody>
          <a:bodyPr/>
          <a:lstStyle/>
          <a:p>
            <a:r>
              <a:rPr lang="en-US" sz="4000"/>
              <a:t>Scope of Inspection (cont.)</a:t>
            </a:r>
          </a:p>
        </p:txBody>
      </p:sp>
      <p:sp>
        <p:nvSpPr>
          <p:cNvPr id="18435" name="Rectangle 3"/>
          <p:cNvSpPr>
            <a:spLocks noGrp="1" noChangeArrowheads="1"/>
          </p:cNvSpPr>
          <p:nvPr>
            <p:ph type="body" idx="1"/>
          </p:nvPr>
        </p:nvSpPr>
        <p:spPr>
          <a:noFill/>
          <a:ln/>
        </p:spPr>
        <p:txBody>
          <a:bodyPr/>
          <a:lstStyle/>
          <a:p>
            <a:r>
              <a:rPr lang="en-US" sz="2800"/>
              <a:t>Select facility records, data, documents, and regulations to focus on during the inspection</a:t>
            </a:r>
          </a:p>
          <a:p>
            <a:pPr>
              <a:spcBef>
                <a:spcPct val="75000"/>
              </a:spcBef>
            </a:pPr>
            <a:r>
              <a:rPr lang="en-US" sz="2800"/>
              <a:t>Assess whether sampling is necessary</a:t>
            </a:r>
          </a:p>
          <a:p>
            <a:pPr>
              <a:spcBef>
                <a:spcPct val="75000"/>
              </a:spcBef>
            </a:pPr>
            <a:r>
              <a:rPr lang="en-US" sz="2800"/>
              <a:t>Decide if facility should be notified</a:t>
            </a:r>
          </a:p>
          <a:p>
            <a:pPr>
              <a:spcBef>
                <a:spcPct val="75000"/>
              </a:spcBef>
            </a:pPr>
            <a:r>
              <a:rPr lang="en-US" sz="2800" u="sng"/>
              <a:t>Always</a:t>
            </a:r>
            <a:r>
              <a:rPr lang="en-US" sz="2800"/>
              <a:t> be prepared to change inspection scope if on-site conditions require it</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noFill/>
          <a:ln/>
        </p:spPr>
        <p:txBody>
          <a:bodyPr/>
          <a:lstStyle/>
          <a:p>
            <a:r>
              <a:rPr lang="en-US" sz="4000"/>
              <a:t>Coordinating the Inspection</a:t>
            </a:r>
          </a:p>
        </p:txBody>
      </p:sp>
      <p:sp>
        <p:nvSpPr>
          <p:cNvPr id="20483" name="Rectangle 3"/>
          <p:cNvSpPr>
            <a:spLocks noGrp="1" noChangeArrowheads="1"/>
          </p:cNvSpPr>
          <p:nvPr>
            <p:ph type="body" idx="1"/>
          </p:nvPr>
        </p:nvSpPr>
        <p:spPr>
          <a:xfrm>
            <a:off x="762000" y="1981200"/>
            <a:ext cx="7772400" cy="4114800"/>
          </a:xfrm>
          <a:noFill/>
          <a:ln/>
        </p:spPr>
        <p:txBody>
          <a:bodyPr/>
          <a:lstStyle/>
          <a:p>
            <a:r>
              <a:rPr lang="en-US" sz="2800"/>
              <a:t>Identify other appropriate offices that may be interested</a:t>
            </a:r>
          </a:p>
          <a:p>
            <a:pPr>
              <a:spcBef>
                <a:spcPct val="70000"/>
              </a:spcBef>
            </a:pPr>
            <a:r>
              <a:rPr lang="en-US" sz="2800"/>
              <a:t>Consult with permit writers and compliance officers/attorneys </a:t>
            </a:r>
          </a:p>
        </p:txBody>
      </p:sp>
      <p:graphicFrame>
        <p:nvGraphicFramePr>
          <p:cNvPr id="20484" name="Object 4">
            <a:hlinkClick r:id="" action="ppaction://ole?verb=0"/>
          </p:cNvPr>
          <p:cNvGraphicFramePr>
            <a:graphicFrameLocks/>
          </p:cNvGraphicFramePr>
          <p:nvPr/>
        </p:nvGraphicFramePr>
        <p:xfrm>
          <a:off x="1176338" y="4676775"/>
          <a:ext cx="969962" cy="1209675"/>
        </p:xfrm>
        <a:graphic>
          <a:graphicData uri="http://schemas.openxmlformats.org/presentationml/2006/ole">
            <p:oleObj spid="_x0000_s20484" name="Microsoft ClipArt Gallery" r:id="rId4" imgW="3914640" imgH="4875120" progId="MS_ClipArt_Gallery">
              <p:embed/>
            </p:oleObj>
          </a:graphicData>
        </a:graphic>
      </p:graphicFrame>
      <p:graphicFrame>
        <p:nvGraphicFramePr>
          <p:cNvPr id="20485" name="Object 5">
            <a:hlinkClick r:id="" action="ppaction://ole?verb=0"/>
          </p:cNvPr>
          <p:cNvGraphicFramePr>
            <a:graphicFrameLocks/>
          </p:cNvGraphicFramePr>
          <p:nvPr/>
        </p:nvGraphicFramePr>
        <p:xfrm>
          <a:off x="6708775" y="4292600"/>
          <a:ext cx="1641475" cy="1673225"/>
        </p:xfrm>
        <a:graphic>
          <a:graphicData uri="http://schemas.openxmlformats.org/presentationml/2006/ole">
            <p:oleObj spid="_x0000_s20485" name="Microsoft ClipArt Gallery" r:id="rId5" imgW="4714560" imgH="4806720" progId="MS_ClipArt_Gallery">
              <p:embed/>
            </p:oleObj>
          </a:graphicData>
        </a:graphic>
      </p:graphicFrame>
    </p:spTree>
  </p:cSld>
  <p:clrMapOvr>
    <a:masterClrMapping/>
  </p:clrMapOvr>
  <p:transition/>
</p:sld>
</file>

<file path=ppt/theme/theme1.xml><?xml version="1.0" encoding="utf-8"?>
<a:theme xmlns:a="http://schemas.openxmlformats.org/drawingml/2006/main" name="sidebars">
  <a:themeElements>
    <a:clrScheme name="">
      <a:dk1>
        <a:srgbClr val="00279F"/>
      </a:dk1>
      <a:lt1>
        <a:srgbClr val="FDE3BA"/>
      </a:lt1>
      <a:dk2>
        <a:srgbClr val="114FFB"/>
      </a:dk2>
      <a:lt2>
        <a:srgbClr val="F6BF69"/>
      </a:lt2>
      <a:accent1>
        <a:srgbClr val="919191"/>
      </a:accent1>
      <a:accent2>
        <a:srgbClr val="FC0128"/>
      </a:accent2>
      <a:accent3>
        <a:srgbClr val="FEEFD9"/>
      </a:accent3>
      <a:accent4>
        <a:srgbClr val="002087"/>
      </a:accent4>
      <a:accent5>
        <a:srgbClr val="C7C7C7"/>
      </a:accent5>
      <a:accent6>
        <a:srgbClr val="E40123"/>
      </a:accent6>
      <a:hlink>
        <a:srgbClr val="60C900"/>
      </a:hlink>
      <a:folHlink>
        <a:srgbClr val="FFFFFF"/>
      </a:folHlink>
    </a:clrScheme>
    <a:fontScheme name="sidebars">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idebars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idebars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idebars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idebars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idebar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idebar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idebar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c:\msoffice\powerpnt\template\sldshow\sidebars.ppt</Template>
  <TotalTime>0</TotalTime>
  <Pages>18</Pages>
  <Words>1717</Words>
  <Application>Microsoft Office PowerPoint</Application>
  <PresentationFormat>On-screen Show (4:3)</PresentationFormat>
  <Paragraphs>221</Paragraphs>
  <Slides>18</Slides>
  <Notes>18</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18</vt:i4>
      </vt:variant>
    </vt:vector>
  </HeadingPairs>
  <TitlesOfParts>
    <vt:vector size="22" baseType="lpstr">
      <vt:lpstr>Times New Roman</vt:lpstr>
      <vt:lpstr>Monotype Sorts</vt:lpstr>
      <vt:lpstr>sidebars</vt:lpstr>
      <vt:lpstr>Microsoft ClipArt Gallery</vt:lpstr>
      <vt:lpstr>Preparing for an Inspection </vt:lpstr>
      <vt:lpstr>Targeting</vt:lpstr>
      <vt:lpstr>Why Prepare? </vt:lpstr>
      <vt:lpstr>Types of Inspections</vt:lpstr>
      <vt:lpstr>Primary Goals of an Inspection</vt:lpstr>
      <vt:lpstr>Inspection Preparation Activities</vt:lpstr>
      <vt:lpstr>Scope of Inspection</vt:lpstr>
      <vt:lpstr>Scope of Inspection (cont.)</vt:lpstr>
      <vt:lpstr>Coordinating the Inspection</vt:lpstr>
      <vt:lpstr>Reasons for Coordination</vt:lpstr>
      <vt:lpstr>File Review - Goals</vt:lpstr>
      <vt:lpstr>File Review - Enforcement Support</vt:lpstr>
      <vt:lpstr>Regulation Review</vt:lpstr>
      <vt:lpstr>Regulation Review (cont.)</vt:lpstr>
      <vt:lpstr>Inspection Plan </vt:lpstr>
      <vt:lpstr>Checklists</vt:lpstr>
      <vt:lpstr>Identify Equipment</vt:lpstr>
      <vt:lpstr>Notification Factors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Inspections: Preparation </dc:title>
  <dc:subject/>
  <dc:creator>Division 842</dc:creator>
  <cp:keywords/>
  <dc:description/>
  <cp:lastModifiedBy>perrigan_g</cp:lastModifiedBy>
  <cp:revision>4</cp:revision>
  <cp:lastPrinted>1997-07-11T15:34:30Z</cp:lastPrinted>
  <dcterms:created xsi:type="dcterms:W3CDTF">1997-07-03T10:27:14Z</dcterms:created>
  <dcterms:modified xsi:type="dcterms:W3CDTF">2010-02-26T15:06:34Z</dcterms:modified>
</cp:coreProperties>
</file>